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82" r:id="rId2"/>
    <p:sldId id="257" r:id="rId3"/>
    <p:sldId id="267" r:id="rId4"/>
    <p:sldId id="260" r:id="rId5"/>
    <p:sldId id="270" r:id="rId6"/>
    <p:sldId id="262" r:id="rId7"/>
    <p:sldId id="263" r:id="rId8"/>
    <p:sldId id="261" r:id="rId9"/>
    <p:sldId id="278" r:id="rId10"/>
    <p:sldId id="265" r:id="rId11"/>
    <p:sldId id="271" r:id="rId12"/>
    <p:sldId id="266" r:id="rId13"/>
    <p:sldId id="269" r:id="rId14"/>
    <p:sldId id="268" r:id="rId15"/>
    <p:sldId id="273" r:id="rId16"/>
    <p:sldId id="275" r:id="rId17"/>
    <p:sldId id="272" r:id="rId18"/>
    <p:sldId id="290" r:id="rId19"/>
    <p:sldId id="286" r:id="rId20"/>
    <p:sldId id="287" r:id="rId21"/>
    <p:sldId id="288" r:id="rId22"/>
    <p:sldId id="289" r:id="rId23"/>
    <p:sldId id="274" r:id="rId24"/>
    <p:sldId id="279" r:id="rId25"/>
    <p:sldId id="276" r:id="rId26"/>
    <p:sldId id="277" r:id="rId27"/>
    <p:sldId id="280" r:id="rId28"/>
    <p:sldId id="281" r:id="rId29"/>
    <p:sldId id="283" r:id="rId30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43" userDrawn="1">
          <p15:clr>
            <a:srgbClr val="A4A3A4"/>
          </p15:clr>
        </p15:guide>
        <p15:guide id="2" pos="213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700E"/>
    <a:srgbClr val="0808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0" autoAdjust="0"/>
    <p:restoredTop sz="94660"/>
  </p:normalViewPr>
  <p:slideViewPr>
    <p:cSldViewPr snapToGrid="0" showGuides="1">
      <p:cViewPr varScale="1">
        <p:scale>
          <a:sx n="58" d="100"/>
          <a:sy n="58" d="100"/>
        </p:scale>
        <p:origin x="2379" y="31"/>
      </p:cViewPr>
      <p:guideLst>
        <p:guide orient="horz" pos="3143"/>
        <p:guide pos="213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29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121DE-09C6-4724-A1C6-4728FEFF8F57}" type="datetimeFigureOut">
              <a:rPr lang="ru-RU" smtClean="0"/>
              <a:t>05.05.2025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C32E-6224-4D47-B585-AF2C61CAA4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8817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121DE-09C6-4724-A1C6-4728FEFF8F57}" type="datetimeFigureOut">
              <a:rPr lang="ru-RU" smtClean="0"/>
              <a:t>05.05.2025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C32E-6224-4D47-B585-AF2C61CAA4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2501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121DE-09C6-4724-A1C6-4728FEFF8F57}" type="datetimeFigureOut">
              <a:rPr lang="ru-RU" smtClean="0"/>
              <a:t>05.05.2025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C32E-6224-4D47-B585-AF2C61CAA4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205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121DE-09C6-4724-A1C6-4728FEFF8F57}" type="datetimeFigureOut">
              <a:rPr lang="ru-RU" smtClean="0"/>
              <a:t>05.05.2025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C32E-6224-4D47-B585-AF2C61CAA4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5984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121DE-09C6-4724-A1C6-4728FEFF8F57}" type="datetimeFigureOut">
              <a:rPr lang="ru-RU" smtClean="0"/>
              <a:t>05.05.2025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C32E-6224-4D47-B585-AF2C61CAA4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8591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121DE-09C6-4724-A1C6-4728FEFF8F57}" type="datetimeFigureOut">
              <a:rPr lang="ru-RU" smtClean="0"/>
              <a:t>05.05.2025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C32E-6224-4D47-B585-AF2C61CAA4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9951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121DE-09C6-4724-A1C6-4728FEFF8F57}" type="datetimeFigureOut">
              <a:rPr lang="ru-RU" smtClean="0"/>
              <a:t>05.05.2025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C32E-6224-4D47-B585-AF2C61CAA4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7006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121DE-09C6-4724-A1C6-4728FEFF8F57}" type="datetimeFigureOut">
              <a:rPr lang="ru-RU" smtClean="0"/>
              <a:t>05.05.2025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C32E-6224-4D47-B585-AF2C61CAA4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7974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121DE-09C6-4724-A1C6-4728FEFF8F57}" type="datetimeFigureOut">
              <a:rPr lang="ru-RU" smtClean="0"/>
              <a:t>05.05.2025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C32E-6224-4D47-B585-AF2C61CAA4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3271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121DE-09C6-4724-A1C6-4728FEFF8F57}" type="datetimeFigureOut">
              <a:rPr lang="ru-RU" smtClean="0"/>
              <a:t>05.05.2025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C32E-6224-4D47-B585-AF2C61CAA4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4944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121DE-09C6-4724-A1C6-4728FEFF8F57}" type="datetimeFigureOut">
              <a:rPr lang="ru-RU" smtClean="0"/>
              <a:t>05.05.2025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C32E-6224-4D47-B585-AF2C61CAA4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9072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121DE-09C6-4724-A1C6-4728FEFF8F57}" type="datetimeFigureOut">
              <a:rPr lang="ru-RU" smtClean="0"/>
              <a:t>05.05.2025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FBC32E-6224-4D47-B585-AF2C61CAA4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6097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microsoft.com/office/2007/relationships/hdphoto" Target="../media/hdphoto4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microsoft.com/office/2007/relationships/hdphoto" Target="../media/hdphoto5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microsoft.com/office/2007/relationships/hdphoto" Target="../media/hdphoto6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microsoft.com/office/2007/relationships/hdphoto" Target="../media/hdphoto7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8.png"/><Relationship Id="rId7" Type="http://schemas.openxmlformats.org/officeDocument/2006/relationships/image" Target="../media/image20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9.wdp"/><Relationship Id="rId5" Type="http://schemas.openxmlformats.org/officeDocument/2006/relationships/image" Target="../media/image19.png"/><Relationship Id="rId4" Type="http://schemas.microsoft.com/office/2007/relationships/hdphoto" Target="../media/hdphoto8.wdp"/><Relationship Id="rId9" Type="http://schemas.microsoft.com/office/2007/relationships/hdphoto" Target="../media/hdphoto10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microsoft.com/office/2007/relationships/hdphoto" Target="../media/hdphoto11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12.wdp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microsoft.com/office/2007/relationships/hdphoto" Target="../media/hdphoto13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microsoft.com/office/2007/relationships/hdphoto" Target="../media/hdphoto14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microsoft.com/office/2007/relationships/hdphoto" Target="../media/hdphoto15.wdp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353497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0" y="9364133"/>
            <a:ext cx="6858000" cy="541867"/>
          </a:xfrm>
          <a:prstGeom prst="rect">
            <a:avLst/>
          </a:prstGeom>
          <a:gradFill>
            <a:gsLst>
              <a:gs pos="0">
                <a:srgbClr val="FF0000"/>
              </a:gs>
              <a:gs pos="65000">
                <a:srgbClr val="F2700E"/>
              </a:gs>
              <a:gs pos="83000">
                <a:srgbClr val="F2700E"/>
              </a:gs>
              <a:gs pos="100000">
                <a:srgbClr val="F2700E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rgbClr val="FF0000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101600" y="9364133"/>
            <a:ext cx="7061200" cy="553998"/>
          </a:xfrm>
          <a:prstGeom prst="rect">
            <a:avLst/>
          </a:prstGeom>
          <a:gradFill>
            <a:gsLst>
              <a:gs pos="0">
                <a:srgbClr val="FF0000"/>
              </a:gs>
              <a:gs pos="75000">
                <a:srgbClr val="F2700E"/>
              </a:gs>
              <a:gs pos="89000">
                <a:srgbClr val="F2700E"/>
              </a:gs>
              <a:gs pos="100000">
                <a:srgbClr val="F2700E"/>
              </a:gs>
            </a:gsLst>
            <a:lin ang="2159400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ЦЕНТРАЛЬНЫЙ ИНСТИТУТ ПОГОДЫ - ЦЕНТРАЛЬНЫЙ ИНСТИТУТ ПРОГНОЗОВ </a:t>
            </a:r>
          </a:p>
          <a:p>
            <a:pPr algn="ctr"/>
            <a:r>
              <a:rPr lang="ru-RU" sz="1500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В ГОДЫ ВЕЛИКОЙ ОТЕЧЕСТВЕННОЙ ВОЙНЫ</a:t>
            </a:r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>
          <a:xfrm>
            <a:off x="0" y="4267392"/>
            <a:ext cx="6685757" cy="20995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</a:pPr>
            <a:r>
              <a:rPr lang="ru-RU" altLang="ru-RU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Demi Cond" panose="020B0706030402020204" pitchFamily="34" charset="0"/>
              </a:rPr>
              <a:t>Центральный институт погоды</a:t>
            </a:r>
            <a:r>
              <a:rPr lang="en-US" altLang="ru-RU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ru-RU" altLang="ru-RU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Demi Cond" panose="020B0706030402020204" pitchFamily="34" charset="0"/>
              </a:rPr>
              <a:t>- Центральный институт прогнозов</a:t>
            </a:r>
            <a:r>
              <a:rPr lang="en-US" altLang="ru-RU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ru-RU" altLang="ru-RU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Demi Cond" panose="020B0706030402020204" pitchFamily="34" charset="0"/>
              </a:rPr>
              <a:t> в годы ВЕЛИКОЙ ОТЕЧЕСТВЕННОЙ ВОЙНЫ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172243" y="7305475"/>
            <a:ext cx="6513514" cy="1384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2" tIns="45711" rIns="91422" bIns="45711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700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272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2844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416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1988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560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ru-RU" altLang="ru-RU" sz="28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Franklin Gothic Demi Cond" panose="020B0706030402020204" pitchFamily="34" charset="0"/>
              </a:rPr>
              <a:t>Вспомним с благодарностью и почтением наших </a:t>
            </a:r>
            <a:r>
              <a:rPr lang="en-US" altLang="ru-RU" sz="28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Franklin Gothic Demi Cond" panose="020B0706030402020204" pitchFamily="34" charset="0"/>
              </a:rPr>
              <a:t> </a:t>
            </a:r>
            <a:r>
              <a:rPr lang="ru-RU" altLang="ru-RU" sz="28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Franklin Gothic Demi Cond" panose="020B0706030402020204" pitchFamily="34" charset="0"/>
              </a:rPr>
              <a:t>коллег</a:t>
            </a:r>
            <a:r>
              <a:rPr lang="en-US" altLang="ru-RU" sz="28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Franklin Gothic Demi Cond" panose="020B0706030402020204" pitchFamily="34" charset="0"/>
              </a:rPr>
              <a:t> </a:t>
            </a:r>
            <a:r>
              <a:rPr lang="ru-RU" altLang="ru-RU" sz="28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Franklin Gothic Demi Cond" panose="020B0706030402020204" pitchFamily="34" charset="0"/>
              </a:rPr>
              <a:t>-</a:t>
            </a:r>
            <a:r>
              <a:rPr lang="en-US" altLang="ru-RU" sz="28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Franklin Gothic Demi Cond" panose="020B0706030402020204" pitchFamily="34" charset="0"/>
              </a:rPr>
              <a:t> </a:t>
            </a:r>
            <a:r>
              <a:rPr lang="ru-RU" altLang="ru-RU" sz="28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Franklin Gothic Demi Cond" panose="020B0706030402020204" pitchFamily="34" charset="0"/>
              </a:rPr>
              <a:t>гидрометеорологов</a:t>
            </a:r>
            <a:r>
              <a:rPr lang="ru-RU" altLang="ru-RU" sz="28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Franklin Gothic Demi Cond" panose="020B0706030402020204" pitchFamily="34" charset="0"/>
              </a:rPr>
              <a:t>, внесших</a:t>
            </a:r>
            <a:r>
              <a:rPr lang="en-US" altLang="ru-RU" sz="28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Franklin Gothic Demi Cond" panose="020B0706030402020204" pitchFamily="34" charset="0"/>
              </a:rPr>
              <a:t> </a:t>
            </a:r>
            <a:r>
              <a:rPr lang="ru-RU" altLang="ru-RU" sz="28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Franklin Gothic Demi Cond" panose="020B0706030402020204" pitchFamily="34" charset="0"/>
              </a:rPr>
              <a:t>в ПОБЕДУ</a:t>
            </a:r>
            <a:r>
              <a:rPr lang="en-US" altLang="ru-RU" sz="28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Franklin Gothic Demi Cond" panose="020B0706030402020204" pitchFamily="34" charset="0"/>
              </a:rPr>
              <a:t> </a:t>
            </a:r>
            <a:r>
              <a:rPr lang="ru-RU" altLang="ru-RU" sz="28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Franklin Gothic Demi Cond" panose="020B0706030402020204" pitchFamily="34" charset="0"/>
              </a:rPr>
              <a:t>свою </a:t>
            </a:r>
            <a:r>
              <a:rPr lang="en-US" altLang="ru-RU" sz="28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Franklin Gothic Demi Cond" panose="020B0706030402020204" pitchFamily="34" charset="0"/>
              </a:rPr>
              <a:t>  </a:t>
            </a:r>
            <a:r>
              <a:rPr lang="ru-RU" altLang="ru-RU" sz="28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Franklin Gothic Demi Cond" panose="020B0706030402020204" pitchFamily="34" charset="0"/>
              </a:rPr>
              <a:t>достойную лепту</a:t>
            </a:r>
            <a:r>
              <a:rPr lang="ru-RU" altLang="ru-RU" sz="28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 Black" panose="020B0A040201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257667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353497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0" y="9364133"/>
            <a:ext cx="6858000" cy="541867"/>
          </a:xfrm>
          <a:prstGeom prst="rect">
            <a:avLst/>
          </a:prstGeom>
          <a:gradFill>
            <a:gsLst>
              <a:gs pos="0">
                <a:srgbClr val="FF0000"/>
              </a:gs>
              <a:gs pos="65000">
                <a:srgbClr val="F2700E"/>
              </a:gs>
              <a:gs pos="83000">
                <a:srgbClr val="F2700E"/>
              </a:gs>
              <a:gs pos="100000">
                <a:srgbClr val="F2700E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rgbClr val="FF0000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101600" y="9364133"/>
            <a:ext cx="7061200" cy="553998"/>
          </a:xfrm>
          <a:prstGeom prst="rect">
            <a:avLst/>
          </a:prstGeom>
          <a:gradFill>
            <a:gsLst>
              <a:gs pos="0">
                <a:srgbClr val="FF0000"/>
              </a:gs>
              <a:gs pos="75000">
                <a:srgbClr val="F2700E"/>
              </a:gs>
              <a:gs pos="89000">
                <a:srgbClr val="F2700E"/>
              </a:gs>
              <a:gs pos="100000">
                <a:srgbClr val="F2700E"/>
              </a:gs>
            </a:gsLst>
            <a:lin ang="2159400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ЦЕНТРАЛЬНЫЙ ИНСТИТУТ ПОГОДЫ - ЦЕНТРАЛЬНЫЙ ИНСТИТУТ ПРОГНОЗОВ </a:t>
            </a:r>
          </a:p>
          <a:p>
            <a:pPr algn="ctr"/>
            <a:r>
              <a:rPr lang="ru-RU" sz="1500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В ГОДЫ ВЕЛИКОЙ ОТЕЧЕСТВЕННОЙ ВОЙНЫ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47133" y="3881307"/>
            <a:ext cx="616373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Великая Отечественная война потребовала включения </a:t>
            </a:r>
            <a:r>
              <a:rPr lang="ru-RU" altLang="ru-RU" sz="2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Гидрометслужбы</a:t>
            </a:r>
            <a:r>
              <a:rPr lang="ru-RU" alt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СССР в состав Вооруженных сил страны  с июля 1941  года.</a:t>
            </a:r>
            <a:r>
              <a:rPr lang="ru-RU" alt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ru-RU" sz="24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ct val="50000"/>
              </a:spcBef>
            </a:pPr>
            <a:r>
              <a:rPr lang="ru-RU" alt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Главное</a:t>
            </a:r>
            <a:r>
              <a:rPr lang="en-US" alt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Управление </a:t>
            </a:r>
            <a:r>
              <a:rPr lang="en-US" alt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Гидрометслужбы</a:t>
            </a:r>
            <a:r>
              <a:rPr lang="en-US" alt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      Центральный Институт Погоды (с 1943 г. Центральный Институт Прогнозов)           вошли</a:t>
            </a:r>
            <a:r>
              <a:rPr lang="en-US" alt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</a:t>
            </a:r>
            <a:r>
              <a:rPr lang="en-US" alt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состав</a:t>
            </a:r>
            <a:r>
              <a:rPr lang="en-US" alt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Наркомата </a:t>
            </a:r>
            <a:r>
              <a:rPr lang="en-US" alt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Обороны </a:t>
            </a:r>
            <a:r>
              <a:rPr lang="en-US" alt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непосредственным оперативным подчинением Генеральному штабу, а в штабах фронтов и армий  были созданы гидрометеорологические отделы.</a:t>
            </a:r>
            <a:endParaRPr lang="ru-RU" altLang="ru-RU" sz="2400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84664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353497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0" y="9364133"/>
            <a:ext cx="6858000" cy="541867"/>
          </a:xfrm>
          <a:prstGeom prst="rect">
            <a:avLst/>
          </a:prstGeom>
          <a:gradFill>
            <a:gsLst>
              <a:gs pos="0">
                <a:srgbClr val="FF0000"/>
              </a:gs>
              <a:gs pos="65000">
                <a:srgbClr val="F2700E"/>
              </a:gs>
              <a:gs pos="83000">
                <a:srgbClr val="F2700E"/>
              </a:gs>
              <a:gs pos="100000">
                <a:srgbClr val="F2700E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rgbClr val="FF0000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101600" y="9364133"/>
            <a:ext cx="7061200" cy="553998"/>
          </a:xfrm>
          <a:prstGeom prst="rect">
            <a:avLst/>
          </a:prstGeom>
          <a:gradFill>
            <a:gsLst>
              <a:gs pos="0">
                <a:srgbClr val="FF0000"/>
              </a:gs>
              <a:gs pos="75000">
                <a:srgbClr val="F2700E"/>
              </a:gs>
              <a:gs pos="89000">
                <a:srgbClr val="F2700E"/>
              </a:gs>
              <a:gs pos="100000">
                <a:srgbClr val="F2700E"/>
              </a:gs>
            </a:gsLst>
            <a:lin ang="2159400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ЦЕНТРАЛЬНЫЙ ИНСТИТУТ ПОГОДЫ - ЦЕНТРАЛЬНЫЙ ИНСТИТУТ ПРОГНОЗОВ </a:t>
            </a:r>
          </a:p>
          <a:p>
            <a:pPr algn="ctr"/>
            <a:r>
              <a:rPr lang="ru-RU" sz="1500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В ГОДЫ ВЕЛИКОЙ ОТЕЧЕСТВЕННОЙ ВОЙНЫ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5888" y="3789939"/>
            <a:ext cx="655319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>
                <a:latin typeface="Franklin Gothic Demi Cond" panose="020B0706030402020204" pitchFamily="34" charset="0"/>
              </a:rPr>
              <a:t>Особого уважения </a:t>
            </a:r>
            <a:r>
              <a:rPr lang="ru-RU" altLang="ru-RU" dirty="0">
                <a:latin typeface="Franklin Gothic Demi Cond" panose="020B0706030402020204" pitchFamily="34" charset="0"/>
              </a:rPr>
              <a:t>заслуживает деятельность начальника ГУГМС КА, генерал-лейтенанта Евгения Константиновича Федорова</a:t>
            </a:r>
            <a:r>
              <a:rPr lang="ru-RU" altLang="ru-RU" dirty="0">
                <a:latin typeface="Times New Roman" panose="02020603050405020304" pitchFamily="18" charset="0"/>
              </a:rPr>
              <a:t>.</a:t>
            </a:r>
          </a:p>
          <a:p>
            <a:pPr algn="ctr"/>
            <a:r>
              <a:rPr lang="ru-RU" altLang="ru-RU" dirty="0">
                <a:latin typeface="Times New Roman" panose="02020603050405020304" pitchFamily="18" charset="0"/>
              </a:rPr>
              <a:t>Во время войны многие разделы и направления </a:t>
            </a:r>
            <a:r>
              <a:rPr lang="ru-RU" altLang="ru-RU" dirty="0" err="1">
                <a:latin typeface="Times New Roman" panose="02020603050405020304" pitchFamily="18" charset="0"/>
              </a:rPr>
              <a:t>Гидрометслужбы</a:t>
            </a:r>
            <a:r>
              <a:rPr lang="ru-RU" altLang="ru-RU" dirty="0">
                <a:latin typeface="Times New Roman" panose="02020603050405020304" pitchFamily="18" charset="0"/>
              </a:rPr>
              <a:t> пришлось не только пересматривать, но и создавать заново. Е.К. Федоров блестяще справился с этим, о чем свидетельствуют, в том числе его военные награды: два ордена Отечественной войны I степени и орден Кутузова II степени. </a:t>
            </a:r>
          </a:p>
        </p:txBody>
      </p:sp>
      <p:pic>
        <p:nvPicPr>
          <p:cNvPr id="3074" name="Picture 2" descr="https://avatars.mds.yandex.net/get-entity_search/1244417/799092248/S600xU_2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772" y="6144588"/>
            <a:ext cx="2153397" cy="29645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621" y="6144588"/>
            <a:ext cx="2809875" cy="30480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7439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353497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00000"/>
                    </a14:imgEffect>
                    <a14:imgEffect>
                      <a14:brightnessContrast contrast="6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3674532"/>
            <a:ext cx="5113867" cy="6079067"/>
          </a:xfrm>
          <a:prstGeom prst="rect">
            <a:avLst/>
          </a:prstGeom>
          <a:ln>
            <a:noFill/>
          </a:ln>
          <a:effectLst>
            <a:glow rad="127000">
              <a:schemeClr val="bg2"/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Прямоугольник 1"/>
          <p:cNvSpPr/>
          <p:nvPr/>
        </p:nvSpPr>
        <p:spPr>
          <a:xfrm>
            <a:off x="0" y="9364133"/>
            <a:ext cx="6858000" cy="541867"/>
          </a:xfrm>
          <a:prstGeom prst="rect">
            <a:avLst/>
          </a:prstGeom>
          <a:gradFill>
            <a:gsLst>
              <a:gs pos="0">
                <a:srgbClr val="FF0000"/>
              </a:gs>
              <a:gs pos="65000">
                <a:srgbClr val="F2700E"/>
              </a:gs>
              <a:gs pos="83000">
                <a:srgbClr val="F2700E"/>
              </a:gs>
              <a:gs pos="100000">
                <a:srgbClr val="F2700E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rgbClr val="FF0000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101600" y="9364133"/>
            <a:ext cx="7061200" cy="553998"/>
          </a:xfrm>
          <a:prstGeom prst="rect">
            <a:avLst/>
          </a:prstGeom>
          <a:gradFill>
            <a:gsLst>
              <a:gs pos="0">
                <a:srgbClr val="FF0000"/>
              </a:gs>
              <a:gs pos="75000">
                <a:srgbClr val="F2700E"/>
              </a:gs>
              <a:gs pos="89000">
                <a:srgbClr val="F2700E"/>
              </a:gs>
              <a:gs pos="100000">
                <a:srgbClr val="F2700E"/>
              </a:gs>
            </a:gsLst>
            <a:lin ang="2159400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ЦЕНТРАЛЬНЫЙ ИНСТИТУТ ПОГОДЫ - ЦЕНТРАЛЬНЫЙ ИНСТИТУТ ПРОГНОЗОВ </a:t>
            </a:r>
          </a:p>
          <a:p>
            <a:pPr algn="ctr"/>
            <a:r>
              <a:rPr lang="ru-RU" sz="1500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В ГОДЫ ВЕЛИКОЙ ОТЕЧЕСТВЕННОЙ ВОЙНЫ</a:t>
            </a:r>
          </a:p>
        </p:txBody>
      </p:sp>
    </p:spTree>
    <p:extLst>
      <p:ext uri="{BB962C8B-B14F-4D97-AF65-F5344CB8AC3E}">
        <p14:creationId xmlns:p14="http://schemas.microsoft.com/office/powerpoint/2010/main" val="34353097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353497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0" y="9364133"/>
            <a:ext cx="6858000" cy="541867"/>
          </a:xfrm>
          <a:prstGeom prst="rect">
            <a:avLst/>
          </a:prstGeom>
          <a:gradFill>
            <a:gsLst>
              <a:gs pos="0">
                <a:srgbClr val="FF0000"/>
              </a:gs>
              <a:gs pos="65000">
                <a:srgbClr val="F2700E"/>
              </a:gs>
              <a:gs pos="83000">
                <a:srgbClr val="F2700E"/>
              </a:gs>
              <a:gs pos="100000">
                <a:srgbClr val="F2700E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rgbClr val="FF0000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101600" y="9364133"/>
            <a:ext cx="7061200" cy="553998"/>
          </a:xfrm>
          <a:prstGeom prst="rect">
            <a:avLst/>
          </a:prstGeom>
          <a:gradFill>
            <a:gsLst>
              <a:gs pos="0">
                <a:srgbClr val="FF0000"/>
              </a:gs>
              <a:gs pos="75000">
                <a:srgbClr val="F2700E"/>
              </a:gs>
              <a:gs pos="89000">
                <a:srgbClr val="F2700E"/>
              </a:gs>
              <a:gs pos="100000">
                <a:srgbClr val="F2700E"/>
              </a:gs>
            </a:gsLst>
            <a:lin ang="2159400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ЦЕНТРАЛЬНЫЙ ИНСТИТУТ ПОГОДЫ - ЦЕНТРАЛЬНЫЙ ИНСТИТУТ ПРОГНОЗОВ </a:t>
            </a:r>
          </a:p>
          <a:p>
            <a:pPr algn="ctr"/>
            <a:r>
              <a:rPr lang="ru-RU" sz="1500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В ГОДЫ ВЕЛИКОЙ ОТЕЧЕСТВЕННОЙ ВОЙНЫ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7000"/>
                    </a14:imgEffect>
                    <a14:imgEffect>
                      <a14:brightnessContrast bright="4000" contras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67" y="3719750"/>
            <a:ext cx="5469465" cy="54596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075518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353497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0" y="9364133"/>
            <a:ext cx="6858000" cy="541867"/>
          </a:xfrm>
          <a:prstGeom prst="rect">
            <a:avLst/>
          </a:prstGeom>
          <a:gradFill>
            <a:gsLst>
              <a:gs pos="0">
                <a:srgbClr val="FF0000"/>
              </a:gs>
              <a:gs pos="65000">
                <a:srgbClr val="F2700E"/>
              </a:gs>
              <a:gs pos="83000">
                <a:srgbClr val="F2700E"/>
              </a:gs>
              <a:gs pos="100000">
                <a:srgbClr val="F2700E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rgbClr val="FF0000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101600" y="9364133"/>
            <a:ext cx="7061200" cy="553998"/>
          </a:xfrm>
          <a:prstGeom prst="rect">
            <a:avLst/>
          </a:prstGeom>
          <a:gradFill>
            <a:gsLst>
              <a:gs pos="0">
                <a:srgbClr val="FF0000"/>
              </a:gs>
              <a:gs pos="75000">
                <a:srgbClr val="F2700E"/>
              </a:gs>
              <a:gs pos="89000">
                <a:srgbClr val="F2700E"/>
              </a:gs>
              <a:gs pos="100000">
                <a:srgbClr val="F2700E"/>
              </a:gs>
            </a:gsLst>
            <a:lin ang="2159400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ЦЕНТРАЛЬНЫЙ ИНСТИТУТ ПОГОДЫ - ЦЕНТРАЛЬНЫЙ ИНСТИТУТ ПРОГНОЗОВ </a:t>
            </a:r>
          </a:p>
          <a:p>
            <a:pPr algn="ctr"/>
            <a:r>
              <a:rPr lang="ru-RU" sz="1500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В ГОДЫ ВЕЛИКОЙ ОТЕЧЕСТВЕННОЙ ВОЙНЫ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37000"/>
                    </a14:imgEffect>
                    <a14:imgEffect>
                      <a14:saturation sat="102000"/>
                    </a14:imgEffect>
                    <a14:imgEffect>
                      <a14:brightnessContrast bright="23000"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00" y="3694352"/>
            <a:ext cx="5164667" cy="55104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047430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353497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0" y="9364133"/>
            <a:ext cx="6858000" cy="541867"/>
          </a:xfrm>
          <a:prstGeom prst="rect">
            <a:avLst/>
          </a:prstGeom>
          <a:gradFill>
            <a:gsLst>
              <a:gs pos="0">
                <a:srgbClr val="FF0000"/>
              </a:gs>
              <a:gs pos="65000">
                <a:srgbClr val="F2700E"/>
              </a:gs>
              <a:gs pos="83000">
                <a:srgbClr val="F2700E"/>
              </a:gs>
              <a:gs pos="100000">
                <a:srgbClr val="F2700E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rgbClr val="FF0000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101600" y="9364133"/>
            <a:ext cx="7061200" cy="553998"/>
          </a:xfrm>
          <a:prstGeom prst="rect">
            <a:avLst/>
          </a:prstGeom>
          <a:gradFill>
            <a:gsLst>
              <a:gs pos="0">
                <a:srgbClr val="FF0000"/>
              </a:gs>
              <a:gs pos="75000">
                <a:srgbClr val="F2700E"/>
              </a:gs>
              <a:gs pos="89000">
                <a:srgbClr val="F2700E"/>
              </a:gs>
              <a:gs pos="100000">
                <a:srgbClr val="F2700E"/>
              </a:gs>
            </a:gsLst>
            <a:lin ang="2159400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ЦЕНТРАЛЬНЫЙ ИНСТИТУТ ПОГОДЫ - ЦЕНТРАЛЬНЫЙ ИНСТИТУТ ПРОГНОЗОВ </a:t>
            </a:r>
          </a:p>
          <a:p>
            <a:pPr algn="ctr"/>
            <a:r>
              <a:rPr lang="ru-RU" sz="1500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В ГОДЫ ВЕЛИКОЙ ОТЕЧЕСТВЕННОЙ ВОЙНЫ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8000"/>
                    </a14:imgEffect>
                    <a14:imgEffect>
                      <a14:saturation sat="103000"/>
                    </a14:imgEffect>
                    <a14:imgEffect>
                      <a14:brightnessContrast bright="13000"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3691467"/>
            <a:ext cx="4961467" cy="5435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832782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353497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0" y="9364133"/>
            <a:ext cx="6858000" cy="541867"/>
          </a:xfrm>
          <a:prstGeom prst="rect">
            <a:avLst/>
          </a:prstGeom>
          <a:gradFill>
            <a:gsLst>
              <a:gs pos="0">
                <a:srgbClr val="FF0000"/>
              </a:gs>
              <a:gs pos="65000">
                <a:srgbClr val="F2700E"/>
              </a:gs>
              <a:gs pos="83000">
                <a:srgbClr val="F2700E"/>
              </a:gs>
              <a:gs pos="100000">
                <a:srgbClr val="F2700E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rgbClr val="FF0000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101600" y="9364133"/>
            <a:ext cx="7061200" cy="553998"/>
          </a:xfrm>
          <a:prstGeom prst="rect">
            <a:avLst/>
          </a:prstGeom>
          <a:gradFill>
            <a:gsLst>
              <a:gs pos="0">
                <a:srgbClr val="FF0000"/>
              </a:gs>
              <a:gs pos="75000">
                <a:srgbClr val="F2700E"/>
              </a:gs>
              <a:gs pos="89000">
                <a:srgbClr val="F2700E"/>
              </a:gs>
              <a:gs pos="100000">
                <a:srgbClr val="F2700E"/>
              </a:gs>
            </a:gsLst>
            <a:lin ang="2159400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ЦЕНТРАЛЬНЫЙ ИНСТИТУТ ПОГОДЫ - ЦЕНТРАЛЬНЫЙ ИНСТИТУТ ПРОГНОЗОВ </a:t>
            </a:r>
          </a:p>
          <a:p>
            <a:pPr algn="ctr"/>
            <a:r>
              <a:rPr lang="ru-RU" sz="1500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В ГОДЫ ВЕЛИКОЙ ОТЕЧЕСТВЕННОЙ ВОЙНЫ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3654299"/>
            <a:ext cx="6858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Franklin Gothic Demi Cond" panose="020B0706030402020204" pitchFamily="34" charset="0"/>
              </a:rPr>
              <a:t>Правильная оценка и прогноз гидрометеорологических условий способствовали важным  военным операциям с начала войны.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20712" y="4375157"/>
            <a:ext cx="623728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alt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Точный прогноз о нелетной для немецкой авиации погоде дал возможность беспрепятственного проведения парада на  Красной площади  7  ноября  1941 г.</a:t>
            </a:r>
          </a:p>
          <a:p>
            <a:r>
              <a:rPr lang="ru-RU" alt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Использование знаний проходимости снежного покрова для танков в период обороны  Москвы  позволили  определить  сроки  начала  контрнаступления  в ноябре-декабре  1941 г.</a:t>
            </a:r>
          </a:p>
          <a:p>
            <a:r>
              <a:rPr lang="ru-RU" alt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Осуществление  взлома  льда  искус</a:t>
            </a:r>
            <a:r>
              <a:rPr lang="en-US" alt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altLang="ru-RU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твенным</a:t>
            </a:r>
            <a:r>
              <a:rPr lang="ru-RU" alt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паводком  на  канале      им.  Москвы,  превратившего  его  в  серьезную  водную  преграду,  позволило остановить немецкое наступление севернее Москвы.</a:t>
            </a:r>
          </a:p>
          <a:p>
            <a:r>
              <a:rPr lang="ru-RU" alt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Использование  прогноза  резкого похолодания и прекращения </a:t>
            </a:r>
            <a:r>
              <a:rPr lang="ru-RU" altLang="ru-RU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распутитцы</a:t>
            </a:r>
            <a:r>
              <a:rPr lang="ru-RU" alt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ноябре 1941 г.  дало начало успешному контрнаступлению войск Южного Фронт</a:t>
            </a:r>
          </a:p>
          <a:p>
            <a:r>
              <a:rPr lang="ru-RU" alt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Учет проходимости для танков замерзших болот и ледяного покрова рек под Тихвином,  Ржевом,  Вязьмой,  Тверью  в  январе - феврале  1942 г.  позволил назначить  контрнаступление  на  сроки  ожидаемого  по  прогнозу  улучшения погоды.</a:t>
            </a:r>
          </a:p>
          <a:p>
            <a:r>
              <a:rPr lang="ru-RU" alt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Гидрометеорологическое  обеспечение  играло  важную  роль  в  создании  и успешной  работе  знаменитой  «Дороги жизни»  по  льду  Ладожского  озера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трелка вправо 14"/>
          <p:cNvSpPr/>
          <p:nvPr/>
        </p:nvSpPr>
        <p:spPr>
          <a:xfrm>
            <a:off x="565302" y="4471015"/>
            <a:ext cx="218364" cy="188251"/>
          </a:xfrm>
          <a:prstGeom prst="rightArrow">
            <a:avLst/>
          </a:prstGeom>
          <a:solidFill>
            <a:srgbClr val="F2700E"/>
          </a:solidFill>
          <a:ln>
            <a:solidFill>
              <a:srgbClr val="F2700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16" name="Стрелка вправо 15"/>
          <p:cNvSpPr/>
          <p:nvPr/>
        </p:nvSpPr>
        <p:spPr>
          <a:xfrm>
            <a:off x="583473" y="5160365"/>
            <a:ext cx="218364" cy="188251"/>
          </a:xfrm>
          <a:prstGeom prst="rightArrow">
            <a:avLst/>
          </a:prstGeom>
          <a:solidFill>
            <a:srgbClr val="F2700E"/>
          </a:solidFill>
          <a:ln>
            <a:solidFill>
              <a:srgbClr val="F2700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17" name="Стрелка вправо 16"/>
          <p:cNvSpPr/>
          <p:nvPr/>
        </p:nvSpPr>
        <p:spPr>
          <a:xfrm>
            <a:off x="582244" y="5937752"/>
            <a:ext cx="218364" cy="188251"/>
          </a:xfrm>
          <a:prstGeom prst="rightArrow">
            <a:avLst/>
          </a:prstGeom>
          <a:solidFill>
            <a:srgbClr val="F2700E"/>
          </a:solidFill>
          <a:ln>
            <a:solidFill>
              <a:srgbClr val="F2700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18" name="Стрелка вправо 17"/>
          <p:cNvSpPr/>
          <p:nvPr/>
        </p:nvSpPr>
        <p:spPr>
          <a:xfrm>
            <a:off x="582244" y="6891659"/>
            <a:ext cx="218364" cy="188251"/>
          </a:xfrm>
          <a:prstGeom prst="rightArrow">
            <a:avLst/>
          </a:prstGeom>
          <a:solidFill>
            <a:srgbClr val="F2700E"/>
          </a:solidFill>
          <a:ln>
            <a:solidFill>
              <a:srgbClr val="F2700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19" name="Стрелка вправо 18"/>
          <p:cNvSpPr/>
          <p:nvPr/>
        </p:nvSpPr>
        <p:spPr>
          <a:xfrm>
            <a:off x="582244" y="7608178"/>
            <a:ext cx="218364" cy="188251"/>
          </a:xfrm>
          <a:prstGeom prst="rightArrow">
            <a:avLst/>
          </a:prstGeom>
          <a:solidFill>
            <a:srgbClr val="F2700E"/>
          </a:solidFill>
          <a:ln>
            <a:solidFill>
              <a:srgbClr val="F2700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20" name="Стрелка вправо 19"/>
          <p:cNvSpPr/>
          <p:nvPr/>
        </p:nvSpPr>
        <p:spPr>
          <a:xfrm>
            <a:off x="586985" y="8580657"/>
            <a:ext cx="218364" cy="188251"/>
          </a:xfrm>
          <a:prstGeom prst="rightArrow">
            <a:avLst/>
          </a:prstGeom>
          <a:solidFill>
            <a:srgbClr val="F2700E"/>
          </a:solidFill>
          <a:ln>
            <a:solidFill>
              <a:srgbClr val="F2700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03431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353497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0" y="9364133"/>
            <a:ext cx="6858000" cy="541867"/>
          </a:xfrm>
          <a:prstGeom prst="rect">
            <a:avLst/>
          </a:prstGeom>
          <a:gradFill>
            <a:gsLst>
              <a:gs pos="0">
                <a:srgbClr val="FF0000"/>
              </a:gs>
              <a:gs pos="65000">
                <a:srgbClr val="F2700E"/>
              </a:gs>
              <a:gs pos="83000">
                <a:srgbClr val="F2700E"/>
              </a:gs>
              <a:gs pos="100000">
                <a:srgbClr val="F2700E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rgbClr val="FF0000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101600" y="9364133"/>
            <a:ext cx="7061200" cy="553998"/>
          </a:xfrm>
          <a:prstGeom prst="rect">
            <a:avLst/>
          </a:prstGeom>
          <a:gradFill>
            <a:gsLst>
              <a:gs pos="0">
                <a:srgbClr val="FF0000"/>
              </a:gs>
              <a:gs pos="75000">
                <a:srgbClr val="F2700E"/>
              </a:gs>
              <a:gs pos="89000">
                <a:srgbClr val="F2700E"/>
              </a:gs>
              <a:gs pos="100000">
                <a:srgbClr val="F2700E"/>
              </a:gs>
            </a:gsLst>
            <a:lin ang="2159400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ЦЕНТРАЛЬНЫЙ ИНСТИТУТ ПОГОДЫ - ЦЕНТРАЛЬНЫЙ ИНСТИТУТ ПРОГНОЗОВ </a:t>
            </a:r>
          </a:p>
          <a:p>
            <a:pPr algn="ctr"/>
            <a:r>
              <a:rPr lang="ru-RU" sz="1500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В ГОДЫ ВЕЛИКОЙ ОТЕЧЕСТВЕННОЙ ВОЙНЫ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9000"/>
                    </a14:imgEffect>
                    <a14:imgEffect>
                      <a14:saturation sat="110000"/>
                    </a14:imgEffect>
                    <a14:imgEffect>
                      <a14:brightnessContrast bright="8000" contrast="7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5867" y="3919167"/>
            <a:ext cx="5266266" cy="50607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848925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353497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0" y="9364133"/>
            <a:ext cx="6858000" cy="541867"/>
          </a:xfrm>
          <a:prstGeom prst="rect">
            <a:avLst/>
          </a:prstGeom>
          <a:gradFill>
            <a:gsLst>
              <a:gs pos="0">
                <a:srgbClr val="FF0000"/>
              </a:gs>
              <a:gs pos="65000">
                <a:srgbClr val="F2700E"/>
              </a:gs>
              <a:gs pos="83000">
                <a:srgbClr val="F2700E"/>
              </a:gs>
              <a:gs pos="100000">
                <a:srgbClr val="F2700E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rgbClr val="FF0000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101600" y="9364133"/>
            <a:ext cx="7061200" cy="553998"/>
          </a:xfrm>
          <a:prstGeom prst="rect">
            <a:avLst/>
          </a:prstGeom>
          <a:gradFill>
            <a:gsLst>
              <a:gs pos="0">
                <a:srgbClr val="FF0000"/>
              </a:gs>
              <a:gs pos="75000">
                <a:srgbClr val="F2700E"/>
              </a:gs>
              <a:gs pos="89000">
                <a:srgbClr val="F2700E"/>
              </a:gs>
              <a:gs pos="100000">
                <a:srgbClr val="F2700E"/>
              </a:gs>
            </a:gsLst>
            <a:lin ang="2159400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ЦЕНТРАЛЬНЫЙ ИНСТИТУТ ПОГОДЫ - ЦЕНТРАЛЬНЫЙ ИНСТИТУТ ПРОГНОЗОВ </a:t>
            </a:r>
          </a:p>
          <a:p>
            <a:pPr algn="ctr"/>
            <a:r>
              <a:rPr lang="ru-RU" sz="1500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В ГОДЫ ВЕЛИКОЙ ОТЕЧЕСТВЕННОЙ ВОЙНЫ</a:t>
            </a:r>
          </a:p>
        </p:txBody>
      </p:sp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81000"/>
                    </a14:imgEffect>
                    <a14:imgEffect>
                      <a14:brightnessContrast bright="30000" contrast="22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82998" y="5522611"/>
            <a:ext cx="3407811" cy="27965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182998" y="3746661"/>
            <a:ext cx="641897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Центральный институт прогнозов обеспечивал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консультациями о положении изобар и атмосферных фронтов, выходившими в эфир сначала один раз, а затем четыре раза в сутки. Прогноз синоптической ситуации на сутки вперед был основой работы фронтовых метеорологов в условиях отсутствия информации о погоде западнее линии фронта.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671220" y="5714941"/>
            <a:ext cx="2930757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Прогнозы погоды и гидрологических условий  по фронтам ежедневно докладывались начальнику ГУГМС КА генерал-лейтенанту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Е.К.Федорову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который в свою очередь докладывал их в Генеральный штаб, часто с участием ведущих сотрудников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ЦИПа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63409" y="8533136"/>
            <a:ext cx="36651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1940-е годы.  Центральный узел связи Центрального института прогнозов. Сеанс приема </a:t>
            </a:r>
            <a:r>
              <a:rPr lang="ru-RU" sz="1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метеоинформации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Сотрудник  отдела связи -  Пруссов Н.С.</a:t>
            </a:r>
          </a:p>
        </p:txBody>
      </p:sp>
    </p:spTree>
    <p:extLst>
      <p:ext uri="{BB962C8B-B14F-4D97-AF65-F5344CB8AC3E}">
        <p14:creationId xmlns:p14="http://schemas.microsoft.com/office/powerpoint/2010/main" val="38471461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9529"/>
            <a:ext cx="6858000" cy="353497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0" y="9364133"/>
            <a:ext cx="6858000" cy="541867"/>
          </a:xfrm>
          <a:prstGeom prst="rect">
            <a:avLst/>
          </a:prstGeom>
          <a:gradFill>
            <a:gsLst>
              <a:gs pos="0">
                <a:srgbClr val="FF0000"/>
              </a:gs>
              <a:gs pos="65000">
                <a:srgbClr val="F2700E"/>
              </a:gs>
              <a:gs pos="83000">
                <a:srgbClr val="F2700E"/>
              </a:gs>
              <a:gs pos="100000">
                <a:srgbClr val="F2700E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rgbClr val="FF0000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101600" y="9364133"/>
            <a:ext cx="7061200" cy="553998"/>
          </a:xfrm>
          <a:prstGeom prst="rect">
            <a:avLst/>
          </a:prstGeom>
          <a:gradFill>
            <a:gsLst>
              <a:gs pos="0">
                <a:srgbClr val="FF0000"/>
              </a:gs>
              <a:gs pos="75000">
                <a:srgbClr val="F2700E"/>
              </a:gs>
              <a:gs pos="89000">
                <a:srgbClr val="F2700E"/>
              </a:gs>
              <a:gs pos="100000">
                <a:srgbClr val="F2700E"/>
              </a:gs>
            </a:gsLst>
            <a:lin ang="2159400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ЦЕНТРАЛЬНЫЙ ИНСТИТУТ ПОГОДЫ - ЦЕНТРАЛЬНЫЙ ИНСТИТУТ ПРОГНОЗОВ </a:t>
            </a:r>
          </a:p>
          <a:p>
            <a:pPr algn="ctr"/>
            <a:r>
              <a:rPr lang="ru-RU" sz="1500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В ГОДЫ ВЕЛИКОЙ ОТЕЧЕСТВЕННОЙ ВОЙНЫ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38667" y="6880415"/>
            <a:ext cx="318973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Синоптическая карта представляла  своеобразное зеркало, отражающее ситуацию на линии фронта. «Обрезанная карта» - так  во время войны прогнозисты называли синоптическую карту</a:t>
            </a:r>
            <a:endParaRPr lang="ru-RU" dirty="0"/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318212" y="4441125"/>
            <a:ext cx="6420380" cy="22621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 defTabSz="987425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7425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7425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7425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7425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войны в Центральный институт погоды стекались сведения о погоде со всех советских и многочисленных зарубежных метеостанций. </a:t>
            </a:r>
          </a:p>
          <a:p>
            <a:pPr eaLnBrk="1" hangingPunct="1">
              <a:spcBef>
                <a:spcPct val="50000"/>
              </a:spcBef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Но с первого дня войны уже не было единой «мировой» погоды. Воюющие стороны засекретили свои метеосводки, идущие в эфир. Для этого применялся свой собственный метеорологический шифр. </a:t>
            </a:r>
          </a:p>
        </p:txBody>
      </p:sp>
      <p:pic>
        <p:nvPicPr>
          <p:cNvPr id="17" name="Picture 13"/>
          <p:cNvPicPr>
            <a:picLocks noChangeAspect="1" noChangeArrowheads="1"/>
          </p:cNvPicPr>
          <p:nvPr/>
        </p:nvPicPr>
        <p:blipFill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6000" contrast="2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528402" y="7159467"/>
            <a:ext cx="3126399" cy="14562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Прямоугольник 18"/>
          <p:cNvSpPr/>
          <p:nvPr/>
        </p:nvSpPr>
        <p:spPr>
          <a:xfrm>
            <a:off x="234422" y="3619400"/>
            <a:ext cx="64203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dirty="0">
                <a:latin typeface="Franklin Gothic Demi Cond" panose="020B0706030402020204" pitchFamily="34" charset="0"/>
                <a:cs typeface="Times New Roman" panose="02020603050405020304" pitchFamily="18" charset="0"/>
              </a:rPr>
              <a:t>Метеоданные сделались подлинной военной тайной, а </a:t>
            </a:r>
            <a:r>
              <a:rPr lang="ru-RU" dirty="0" err="1">
                <a:latin typeface="Franklin Gothic Demi Cond" panose="020B0706030402020204" pitchFamily="34" charset="0"/>
                <a:cs typeface="Times New Roman" panose="02020603050405020304" pitchFamily="18" charset="0"/>
              </a:rPr>
              <a:t>метеоинформация</a:t>
            </a:r>
            <a:r>
              <a:rPr lang="ru-RU" dirty="0">
                <a:latin typeface="Franklin Gothic Demi Cond" panose="020B0706030402020204" pitchFamily="34" charset="0"/>
                <a:cs typeface="Times New Roman" panose="02020603050405020304" pitchFamily="18" charset="0"/>
              </a:rPr>
              <a:t> приобретала «ценность особого вида оружия».</a:t>
            </a:r>
            <a:endParaRPr lang="ru-RU" altLang="ru-RU" dirty="0">
              <a:solidFill>
                <a:schemeClr val="tx1">
                  <a:lumMod val="85000"/>
                  <a:lumOff val="15000"/>
                </a:schemeClr>
              </a:solidFill>
              <a:latin typeface="Franklin Gothic Demi Cond" panose="020B07060304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9998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353497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0" y="9364133"/>
            <a:ext cx="6858000" cy="541867"/>
          </a:xfrm>
          <a:prstGeom prst="rect">
            <a:avLst/>
          </a:prstGeom>
          <a:gradFill>
            <a:gsLst>
              <a:gs pos="0">
                <a:srgbClr val="FF0000"/>
              </a:gs>
              <a:gs pos="65000">
                <a:srgbClr val="F2700E"/>
              </a:gs>
              <a:gs pos="83000">
                <a:srgbClr val="F2700E"/>
              </a:gs>
              <a:gs pos="100000">
                <a:srgbClr val="F2700E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rgbClr val="FF0000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101600" y="9364133"/>
            <a:ext cx="7061200" cy="553998"/>
          </a:xfrm>
          <a:prstGeom prst="rect">
            <a:avLst/>
          </a:prstGeom>
          <a:gradFill>
            <a:gsLst>
              <a:gs pos="0">
                <a:srgbClr val="FF0000"/>
              </a:gs>
              <a:gs pos="75000">
                <a:srgbClr val="F2700E"/>
              </a:gs>
              <a:gs pos="89000">
                <a:srgbClr val="F2700E"/>
              </a:gs>
              <a:gs pos="100000">
                <a:srgbClr val="F2700E"/>
              </a:gs>
            </a:gsLst>
            <a:lin ang="2159400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ЦЕНТРАЛЬНЫЙ ИНСТИТУТ ПОГОДЫ - ЦЕНТРАЛЬНЫЙ ИНСТИТУТ ПРОГНОЗОВ </a:t>
            </a:r>
          </a:p>
          <a:p>
            <a:pPr algn="ctr"/>
            <a:r>
              <a:rPr lang="ru-RU" sz="1500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В ГОДЫ ВЕЛИКОЙ ОТЕЧЕСТВЕННОЙ ВОЙНЫ</a:t>
            </a:r>
          </a:p>
        </p:txBody>
      </p:sp>
      <p:pic>
        <p:nvPicPr>
          <p:cNvPr id="5" name="Picture 13" descr="Плакаты Родина-мать зовет!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6972" y="5166817"/>
            <a:ext cx="2564075" cy="36691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Прямоугольник 3"/>
          <p:cNvSpPr/>
          <p:nvPr/>
        </p:nvSpPr>
        <p:spPr>
          <a:xfrm>
            <a:off x="2881047" y="5985721"/>
            <a:ext cx="362135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августе 1941 г. в Свердловске на базе эвакуированных сотрудников ГГО, ГГИ  из Ленинграда и ЦИП  из Москвы был создан </a:t>
            </a:r>
          </a:p>
          <a:p>
            <a:pPr algn="r"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 гидрометеорологии, директором которого назначен гидролог В.А. Урываев.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60867" y="3806788"/>
            <a:ext cx="653626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dirty="0">
                <a:latin typeface="Franklin Gothic Demi Cond" panose="020B0706030402020204" pitchFamily="34" charset="0"/>
                <a:cs typeface="Arial" charset="0"/>
              </a:rPr>
              <a:t>С начала войны в Свердловск, Ташкент, Душанбе, Ленинабад и другие города была организована эвакуация подведомственных институтов </a:t>
            </a:r>
            <a:r>
              <a:rPr lang="ru-RU" dirty="0" err="1">
                <a:latin typeface="Franklin Gothic Demi Cond" panose="020B0706030402020204" pitchFamily="34" charset="0"/>
                <a:cs typeface="Arial" charset="0"/>
              </a:rPr>
              <a:t>Гидрометслужбы</a:t>
            </a:r>
            <a:r>
              <a:rPr lang="ru-RU" dirty="0">
                <a:latin typeface="Franklin Gothic Demi Cond" panose="020B0706030402020204" pitchFamily="34" charset="0"/>
                <a:cs typeface="Arial" charset="0"/>
              </a:rPr>
              <a:t> и Московский гидрометеорологический институт.</a:t>
            </a:r>
            <a:endParaRPr lang="en-US" dirty="0">
              <a:latin typeface="Franklin Gothic Demi Cond" panose="020B0706030402020204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12917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353497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0" y="9364133"/>
            <a:ext cx="6858000" cy="541867"/>
          </a:xfrm>
          <a:prstGeom prst="rect">
            <a:avLst/>
          </a:prstGeom>
          <a:gradFill>
            <a:gsLst>
              <a:gs pos="0">
                <a:srgbClr val="FF0000"/>
              </a:gs>
              <a:gs pos="65000">
                <a:srgbClr val="F2700E"/>
              </a:gs>
              <a:gs pos="83000">
                <a:srgbClr val="F2700E"/>
              </a:gs>
              <a:gs pos="100000">
                <a:srgbClr val="F2700E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rgbClr val="FF0000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101600" y="9364133"/>
            <a:ext cx="7061200" cy="553998"/>
          </a:xfrm>
          <a:prstGeom prst="rect">
            <a:avLst/>
          </a:prstGeom>
          <a:gradFill>
            <a:gsLst>
              <a:gs pos="0">
                <a:srgbClr val="FF0000"/>
              </a:gs>
              <a:gs pos="75000">
                <a:srgbClr val="F2700E"/>
              </a:gs>
              <a:gs pos="89000">
                <a:srgbClr val="F2700E"/>
              </a:gs>
              <a:gs pos="100000">
                <a:srgbClr val="F2700E"/>
              </a:gs>
            </a:gsLst>
            <a:lin ang="2159400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ЦЕНТРАЛЬНЫЙ ИНСТИТУТ ПОГОДЫ - ЦЕНТРАЛЬНЫЙ ИНСТИТУТ ПРОГНОЗОВ </a:t>
            </a:r>
          </a:p>
          <a:p>
            <a:pPr algn="ctr"/>
            <a:r>
              <a:rPr lang="ru-RU" sz="1500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В ГОДЫ ВЕЛИКОЙ ОТЕЧЕСТВЕННОЙ ВОЙНЫ</a:t>
            </a:r>
          </a:p>
        </p:txBody>
      </p:sp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9425" y="5245720"/>
            <a:ext cx="6209660" cy="34046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1275234" y="3534974"/>
            <a:ext cx="43580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dirty="0">
                <a:latin typeface="Franklin Gothic Demi Cond" panose="020B0706030402020204" pitchFamily="34" charset="0"/>
              </a:rPr>
              <a:t>Суточный ход температуры воздуха и осадков в ноябре 1941г.   в Москве</a:t>
            </a:r>
          </a:p>
        </p:txBody>
      </p:sp>
      <p:sp>
        <p:nvSpPr>
          <p:cNvPr id="8" name="Выноска 3 7"/>
          <p:cNvSpPr/>
          <p:nvPr/>
        </p:nvSpPr>
        <p:spPr>
          <a:xfrm>
            <a:off x="738024" y="4301876"/>
            <a:ext cx="1623060" cy="960120"/>
          </a:xfrm>
          <a:prstGeom prst="borderCallout3">
            <a:avLst>
              <a:gd name="adj1" fmla="val 19941"/>
              <a:gd name="adj2" fmla="val -1995"/>
              <a:gd name="adj3" fmla="val 18750"/>
              <a:gd name="adj4" fmla="val -16667"/>
              <a:gd name="adj5" fmla="val 100000"/>
              <a:gd name="adj6" fmla="val -16667"/>
              <a:gd name="adj7" fmla="val 230444"/>
              <a:gd name="adj8" fmla="val 92393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Сильные осадки 7 ноября 1941г. Позволили провести парад на Красной площади</a:t>
            </a:r>
          </a:p>
        </p:txBody>
      </p:sp>
      <p:sp>
        <p:nvSpPr>
          <p:cNvPr id="11" name="Выноска 3 10"/>
          <p:cNvSpPr/>
          <p:nvPr/>
        </p:nvSpPr>
        <p:spPr>
          <a:xfrm>
            <a:off x="4514850" y="4293465"/>
            <a:ext cx="1701356" cy="960120"/>
          </a:xfrm>
          <a:prstGeom prst="borderCallout3">
            <a:avLst>
              <a:gd name="adj1" fmla="val 13988"/>
              <a:gd name="adj2" fmla="val 100822"/>
              <a:gd name="adj3" fmla="val 13989"/>
              <a:gd name="adj4" fmla="val 115728"/>
              <a:gd name="adj5" fmla="val 89285"/>
              <a:gd name="adj6" fmla="val 115024"/>
              <a:gd name="adj7" fmla="val 412586"/>
              <a:gd name="adj8" fmla="val -79957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Ночное резкое понижение температуры остановило танковый прорыв под Москвой 12-13 ноября 1941г.</a:t>
            </a:r>
          </a:p>
        </p:txBody>
      </p:sp>
    </p:spTree>
    <p:extLst>
      <p:ext uri="{BB962C8B-B14F-4D97-AF65-F5344CB8AC3E}">
        <p14:creationId xmlns:p14="http://schemas.microsoft.com/office/powerpoint/2010/main" val="28054906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353497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0" y="9364133"/>
            <a:ext cx="6858000" cy="541867"/>
          </a:xfrm>
          <a:prstGeom prst="rect">
            <a:avLst/>
          </a:prstGeom>
          <a:gradFill>
            <a:gsLst>
              <a:gs pos="0">
                <a:srgbClr val="FF0000"/>
              </a:gs>
              <a:gs pos="65000">
                <a:srgbClr val="F2700E"/>
              </a:gs>
              <a:gs pos="83000">
                <a:srgbClr val="F2700E"/>
              </a:gs>
              <a:gs pos="100000">
                <a:srgbClr val="F2700E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rgbClr val="FF0000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101600" y="9364133"/>
            <a:ext cx="7061200" cy="553998"/>
          </a:xfrm>
          <a:prstGeom prst="rect">
            <a:avLst/>
          </a:prstGeom>
          <a:gradFill>
            <a:gsLst>
              <a:gs pos="0">
                <a:srgbClr val="FF0000"/>
              </a:gs>
              <a:gs pos="75000">
                <a:srgbClr val="F2700E"/>
              </a:gs>
              <a:gs pos="89000">
                <a:srgbClr val="F2700E"/>
              </a:gs>
              <a:gs pos="100000">
                <a:srgbClr val="F2700E"/>
              </a:gs>
            </a:gsLst>
            <a:lin ang="2159400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ЦЕНТРАЛЬНЫЙ ИНСТИТУТ ПОГОДЫ - ЦЕНТРАЛЬНЫЙ ИНСТИТУТ ПРОГНОЗОВ </a:t>
            </a:r>
          </a:p>
          <a:p>
            <a:pPr algn="ctr"/>
            <a:r>
              <a:rPr lang="ru-RU" sz="1500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В ГОДЫ ВЕЛИКОЙ ОТЕЧЕСТВЕННОЙ ВОЙНЫ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70363" y="3821837"/>
            <a:ext cx="64442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Franklin Gothic Demi Cond" panose="020B0706030402020204" pitchFamily="34" charset="0"/>
              </a:rPr>
              <a:t>С первого   дня войны уже не стало  единой «мировой» погоды. Воюющие стороны засекретили свои метеосводки и </a:t>
            </a:r>
            <a:r>
              <a:rPr lang="ru-RU" dirty="0" err="1">
                <a:latin typeface="Franklin Gothic Demi Cond" panose="020B0706030402020204" pitchFamily="34" charset="0"/>
              </a:rPr>
              <a:t>метеоконсультации</a:t>
            </a:r>
            <a:r>
              <a:rPr lang="ru-RU" dirty="0">
                <a:latin typeface="Franklin Gothic Demi Cond" panose="020B0706030402020204" pitchFamily="34" charset="0"/>
              </a:rPr>
              <a:t>, идущие в эфир.</a:t>
            </a:r>
          </a:p>
        </p:txBody>
      </p:sp>
      <p:pic>
        <p:nvPicPr>
          <p:cNvPr id="7" name="Picture 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0363" y="5249332"/>
            <a:ext cx="6444250" cy="29046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276755" y="8473439"/>
            <a:ext cx="62314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i="1" dirty="0"/>
              <a:t>«Обрезанная карта» по данным за 30 августа 1941 года</a:t>
            </a:r>
          </a:p>
        </p:txBody>
      </p:sp>
    </p:spTree>
    <p:extLst>
      <p:ext uri="{BB962C8B-B14F-4D97-AF65-F5344CB8AC3E}">
        <p14:creationId xmlns:p14="http://schemas.microsoft.com/office/powerpoint/2010/main" val="26211536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353497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0" y="9364133"/>
            <a:ext cx="6858000" cy="541867"/>
          </a:xfrm>
          <a:prstGeom prst="rect">
            <a:avLst/>
          </a:prstGeom>
          <a:gradFill>
            <a:gsLst>
              <a:gs pos="0">
                <a:srgbClr val="FF0000"/>
              </a:gs>
              <a:gs pos="65000">
                <a:srgbClr val="F2700E"/>
              </a:gs>
              <a:gs pos="83000">
                <a:srgbClr val="F2700E"/>
              </a:gs>
              <a:gs pos="100000">
                <a:srgbClr val="F2700E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rgbClr val="FF0000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101600" y="9364133"/>
            <a:ext cx="7061200" cy="553998"/>
          </a:xfrm>
          <a:prstGeom prst="rect">
            <a:avLst/>
          </a:prstGeom>
          <a:gradFill>
            <a:gsLst>
              <a:gs pos="0">
                <a:srgbClr val="FF0000"/>
              </a:gs>
              <a:gs pos="75000">
                <a:srgbClr val="F2700E"/>
              </a:gs>
              <a:gs pos="89000">
                <a:srgbClr val="F2700E"/>
              </a:gs>
              <a:gs pos="100000">
                <a:srgbClr val="F2700E"/>
              </a:gs>
            </a:gsLst>
            <a:lin ang="2159400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ЦЕНТРАЛЬНЫЙ ИНСТИТУТ ПОГОДЫ - ЦЕНТРАЛЬНЫЙ ИНСТИТУТ ПРОГНОЗОВ </a:t>
            </a:r>
          </a:p>
          <a:p>
            <a:pPr algn="ctr"/>
            <a:r>
              <a:rPr lang="ru-RU" sz="1500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В ГОДЫ ВЕЛИКОЙ ОТЕЧЕСТВЕННОЙ ВОЙНЫ</a:t>
            </a: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292284" y="3614408"/>
            <a:ext cx="6181263" cy="563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4491" tIns="32246" rIns="64491" bIns="32246">
            <a:spAutoFit/>
          </a:bodyPr>
          <a:lstStyle>
            <a:lvl1pPr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50000"/>
              </a:spcBef>
            </a:pPr>
            <a:r>
              <a:rPr lang="ru-RU" altLang="ru-RU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Demi Cond" panose="020B0706030402020204" pitchFamily="34" charset="0"/>
                <a:cs typeface="Times New Roman" panose="02020603050405020304" pitchFamily="18" charset="0"/>
              </a:rPr>
              <a:t>В методах прогнозов по «обрезанной карте»  широкое использование получили:</a:t>
            </a:r>
            <a:endParaRPr lang="ru-RU" altLang="ru-RU" sz="1800" dirty="0">
              <a:solidFill>
                <a:schemeClr val="tx1">
                  <a:lumMod val="85000"/>
                  <a:lumOff val="15000"/>
                </a:schemeClr>
              </a:solidFill>
              <a:latin typeface="Franklin Gothic Demi Cond" panose="020B0706030402020204" pitchFamily="34" charset="0"/>
            </a:endParaRP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6470" y="7071795"/>
            <a:ext cx="1304055" cy="17356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1646" y="5414400"/>
            <a:ext cx="1634445" cy="22052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167638" y="7574696"/>
            <a:ext cx="1896328" cy="287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87425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7425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7425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7425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7425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127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Б.П. </a:t>
            </a:r>
            <a:r>
              <a:rPr lang="ru-RU" altLang="ru-RU" sz="127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Мультановский</a:t>
            </a:r>
            <a:endParaRPr lang="ru-RU" altLang="ru-RU" sz="1270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2" name="Picture 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82072" y="4095023"/>
            <a:ext cx="1303395" cy="18871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5182072" y="6007814"/>
            <a:ext cx="1472611" cy="287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987425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7425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7425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7425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7425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127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Х.П. Погосян</a:t>
            </a:r>
          </a:p>
        </p:txBody>
      </p:sp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8719" y="8910535"/>
            <a:ext cx="1799474" cy="267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85858" y="4267226"/>
            <a:ext cx="489880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предложенные</a:t>
            </a:r>
            <a:r>
              <a:rPr lang="ru-RU" alt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Medium" panose="020B0603020102020204" pitchFamily="34" charset="0"/>
              </a:rPr>
              <a:t> Х.П. Погосяном  и  Н.Я. </a:t>
            </a:r>
            <a:r>
              <a:rPr lang="ru-RU" altLang="ru-RU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Franklin Gothic Medium" panose="020B0603020102020204" pitchFamily="34" charset="0"/>
              </a:rPr>
              <a:t>Таборовским</a:t>
            </a:r>
            <a:r>
              <a:rPr lang="ru-RU" alt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Medium" panose="020B0603020102020204" pitchFamily="34" charset="0"/>
              </a:rPr>
              <a:t> основы метода адвективно-динамического </a:t>
            </a:r>
            <a:r>
              <a:rPr lang="en-US" alt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Medium" panose="020B0603020102020204" pitchFamily="34" charset="0"/>
              </a:rPr>
              <a:t> </a:t>
            </a:r>
            <a:r>
              <a:rPr lang="ru-RU" alt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Medium" panose="020B0603020102020204" pitchFamily="34" charset="0"/>
              </a:rPr>
              <a:t>анализа </a:t>
            </a:r>
            <a:r>
              <a:rPr lang="en-US" alt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Medium" panose="020B0603020102020204" pitchFamily="34" charset="0"/>
              </a:rPr>
              <a:t> </a:t>
            </a:r>
            <a:r>
              <a:rPr lang="ru-RU" alt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Medium" panose="020B0603020102020204" pitchFamily="34" charset="0"/>
              </a:rPr>
              <a:t>процессов</a:t>
            </a:r>
            <a:r>
              <a:rPr lang="en-US" alt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Medium" panose="020B0603020102020204" pitchFamily="34" charset="0"/>
              </a:rPr>
              <a:t> </a:t>
            </a:r>
            <a:r>
              <a:rPr lang="ru-RU" alt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Medium" panose="020B0603020102020204" pitchFamily="34" charset="0"/>
              </a:rPr>
              <a:t> во </a:t>
            </a:r>
            <a:r>
              <a:rPr lang="en-US" alt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Medium" panose="020B0603020102020204" pitchFamily="34" charset="0"/>
              </a:rPr>
              <a:t> </a:t>
            </a:r>
            <a:r>
              <a:rPr lang="ru-RU" alt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Medium" panose="020B0603020102020204" pitchFamily="34" charset="0"/>
              </a:rPr>
              <a:t>всей</a:t>
            </a:r>
            <a:r>
              <a:rPr lang="en-US" alt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Medium" panose="020B0603020102020204" pitchFamily="34" charset="0"/>
              </a:rPr>
              <a:t> </a:t>
            </a:r>
            <a:r>
              <a:rPr lang="ru-RU" alt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Medium" panose="020B0603020102020204" pitchFamily="34" charset="0"/>
              </a:rPr>
              <a:t> толще тропосферы;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077974" y="5409219"/>
            <a:ext cx="299849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синоптический </a:t>
            </a:r>
            <a:r>
              <a:rPr lang="en-US" alt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 </a:t>
            </a:r>
            <a:r>
              <a:rPr lang="en-US" alt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прогнозов </a:t>
            </a:r>
            <a:r>
              <a:rPr lang="en-US" alt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погоды </a:t>
            </a:r>
            <a:r>
              <a:rPr lang="en-US" alt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Б.П. </a:t>
            </a:r>
            <a:r>
              <a:rPr lang="ru-RU" altLang="ru-RU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Мультановского</a:t>
            </a:r>
            <a:r>
              <a:rPr lang="ru-RU" alt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развитый</a:t>
            </a:r>
            <a:r>
              <a:rPr lang="en-US" alt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alt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предвоенные</a:t>
            </a:r>
            <a:r>
              <a:rPr lang="en-US" alt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годы </a:t>
            </a:r>
            <a:r>
              <a:rPr lang="en-US" alt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его </a:t>
            </a:r>
            <a:r>
              <a:rPr lang="en-US" alt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последователями, </a:t>
            </a:r>
            <a:r>
              <a:rPr lang="en-US" alt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был применен для обеспечения подготовки боевых операций войск уже в первый период войны.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28919" y="8111385"/>
            <a:ext cx="40753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работы  </a:t>
            </a:r>
            <a:r>
              <a:rPr lang="en-US" alt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И. А. </a:t>
            </a:r>
            <a:r>
              <a:rPr lang="ru-RU" altLang="ru-RU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Кибеля</a:t>
            </a:r>
            <a:r>
              <a:rPr lang="ru-RU" alt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en-US" alt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использованию </a:t>
            </a:r>
            <a:r>
              <a:rPr lang="en-US" alt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гидродинамического метода прогноза погоды;</a:t>
            </a:r>
          </a:p>
        </p:txBody>
      </p:sp>
      <p:sp>
        <p:nvSpPr>
          <p:cNvPr id="18" name="Стрелка вправо 17"/>
          <p:cNvSpPr/>
          <p:nvPr/>
        </p:nvSpPr>
        <p:spPr>
          <a:xfrm>
            <a:off x="428919" y="8256309"/>
            <a:ext cx="218364" cy="188251"/>
          </a:xfrm>
          <a:prstGeom prst="rightArrow">
            <a:avLst/>
          </a:prstGeom>
          <a:solidFill>
            <a:srgbClr val="F2700E"/>
          </a:solidFill>
          <a:ln>
            <a:solidFill>
              <a:srgbClr val="F2700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19" name="Стрелка вправо 18"/>
          <p:cNvSpPr/>
          <p:nvPr/>
        </p:nvSpPr>
        <p:spPr>
          <a:xfrm>
            <a:off x="2092067" y="5499236"/>
            <a:ext cx="218364" cy="188251"/>
          </a:xfrm>
          <a:prstGeom prst="rightArrow">
            <a:avLst/>
          </a:prstGeom>
          <a:solidFill>
            <a:srgbClr val="F2700E"/>
          </a:solidFill>
          <a:ln>
            <a:solidFill>
              <a:srgbClr val="F2700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20" name="Стрелка вправо 19"/>
          <p:cNvSpPr/>
          <p:nvPr/>
        </p:nvSpPr>
        <p:spPr>
          <a:xfrm>
            <a:off x="210555" y="4330528"/>
            <a:ext cx="218364" cy="188251"/>
          </a:xfrm>
          <a:prstGeom prst="rightArrow">
            <a:avLst/>
          </a:prstGeom>
          <a:solidFill>
            <a:srgbClr val="F2700E"/>
          </a:solidFill>
          <a:ln>
            <a:solidFill>
              <a:srgbClr val="F2700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9602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353497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0" y="9364133"/>
            <a:ext cx="6858000" cy="541867"/>
          </a:xfrm>
          <a:prstGeom prst="rect">
            <a:avLst/>
          </a:prstGeom>
          <a:gradFill>
            <a:gsLst>
              <a:gs pos="0">
                <a:srgbClr val="FF0000"/>
              </a:gs>
              <a:gs pos="65000">
                <a:srgbClr val="F2700E"/>
              </a:gs>
              <a:gs pos="83000">
                <a:srgbClr val="F2700E"/>
              </a:gs>
              <a:gs pos="100000">
                <a:srgbClr val="F2700E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rgbClr val="FF0000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101600" y="9364133"/>
            <a:ext cx="7061200" cy="553998"/>
          </a:xfrm>
          <a:prstGeom prst="rect">
            <a:avLst/>
          </a:prstGeom>
          <a:gradFill>
            <a:gsLst>
              <a:gs pos="0">
                <a:srgbClr val="FF0000"/>
              </a:gs>
              <a:gs pos="75000">
                <a:srgbClr val="F2700E"/>
              </a:gs>
              <a:gs pos="89000">
                <a:srgbClr val="F2700E"/>
              </a:gs>
              <a:gs pos="100000">
                <a:srgbClr val="F2700E"/>
              </a:gs>
            </a:gsLst>
            <a:lin ang="2159400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ЦЕНТРАЛЬНЫЙ ИНСТИТУТ ПОГОДЫ - ЦЕНТРАЛЬНЫЙ ИНСТИТУТ ПРОГНОЗОВ </a:t>
            </a:r>
          </a:p>
          <a:p>
            <a:pPr algn="ctr"/>
            <a:r>
              <a:rPr lang="ru-RU" sz="1500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В ГОДЫ ВЕЛИКОЙ ОТЕЧЕСТВЕННОЙ ВОЙНЫ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8427263"/>
            <a:ext cx="6450372" cy="271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491" tIns="32246" rIns="64491" bIns="32246">
            <a:spAutoFit/>
          </a:bodyPr>
          <a:lstStyle>
            <a:lvl1pPr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sz="1340">
                <a:solidFill>
                  <a:srgbClr val="CCFF99"/>
                </a:solidFill>
                <a:latin typeface="Times New Roman" panose="02020603050405020304" pitchFamily="18" charset="0"/>
              </a:rPr>
              <a:t>           </a:t>
            </a:r>
            <a:endParaRPr lang="ru-RU" altLang="ru-RU" sz="1199">
              <a:solidFill>
                <a:srgbClr val="FFFF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7" name="Text Box 16"/>
          <p:cNvSpPr txBox="1">
            <a:spLocks noChangeArrowheads="1"/>
          </p:cNvSpPr>
          <p:nvPr/>
        </p:nvSpPr>
        <p:spPr bwMode="auto">
          <a:xfrm>
            <a:off x="431145" y="5043057"/>
            <a:ext cx="6019227" cy="3419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ru-RU" sz="1622">
              <a:effectLst>
                <a:outerShdw blurRad="38100" dist="38100" dir="2700000" algn="tl">
                  <a:srgbClr val="FFFFFF"/>
                </a:outerShdw>
              </a:effectLst>
              <a:latin typeface="Arial Black" pitchFamily="34" charset="0"/>
            </a:endParaRPr>
          </a:p>
        </p:txBody>
      </p:sp>
      <p:sp>
        <p:nvSpPr>
          <p:cNvPr id="8" name="Text Box 17"/>
          <p:cNvSpPr txBox="1">
            <a:spLocks noChangeArrowheads="1"/>
          </p:cNvSpPr>
          <p:nvPr/>
        </p:nvSpPr>
        <p:spPr bwMode="auto">
          <a:xfrm>
            <a:off x="431145" y="4407827"/>
            <a:ext cx="6170414" cy="1138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/>
            <a:r>
              <a:rPr lang="ru-RU" alt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Medium" panose="020B0603020102020204" pitchFamily="34" charset="0"/>
              </a:rPr>
              <a:t>      С.Т. </a:t>
            </a:r>
            <a:r>
              <a:rPr lang="ru-RU" altLang="ru-RU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Franklin Gothic Medium" panose="020B0603020102020204" pitchFamily="34" charset="0"/>
              </a:rPr>
              <a:t>Пагаве</a:t>
            </a:r>
            <a:r>
              <a:rPr lang="ru-RU" alt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Medium" panose="020B0603020102020204" pitchFamily="34" charset="0"/>
              </a:rPr>
              <a:t>  удалось улучшить обоснование прогнозов на 3-5 дней и с 1944 г. начать составление  прогнозов  на  сезон.</a:t>
            </a:r>
          </a:p>
          <a:p>
            <a:r>
              <a:rPr lang="ru-RU" alt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Medium" panose="020B0603020102020204" pitchFamily="34" charset="0"/>
              </a:rPr>
              <a:t>Начали  передаваться  военным  синоптикам  прогнозы  ветра  на  высотах до 5 км.</a:t>
            </a:r>
          </a:p>
          <a:p>
            <a:pPr eaLnBrk="1" hangingPunct="1"/>
            <a:endParaRPr lang="ru-RU" altLang="ru-RU" sz="1199" dirty="0">
              <a:solidFill>
                <a:schemeClr val="tx1">
                  <a:lumMod val="85000"/>
                  <a:lumOff val="15000"/>
                </a:schemeClr>
              </a:solidFill>
              <a:latin typeface="Franklin Gothic Medium" panose="020B0603020102020204" pitchFamily="34" charset="0"/>
            </a:endParaRPr>
          </a:p>
        </p:txBody>
      </p:sp>
      <p:pic>
        <p:nvPicPr>
          <p:cNvPr id="9" name="Picture 27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3000"/>
                    </a14:imgEffect>
                    <a14:imgEffect>
                      <a14:brightnessContrast bright="3000" contrast="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160486" y="7316300"/>
            <a:ext cx="1348457" cy="17150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 Box 28"/>
          <p:cNvSpPr txBox="1">
            <a:spLocks noChangeArrowheads="1"/>
          </p:cNvSpPr>
          <p:nvPr/>
        </p:nvSpPr>
        <p:spPr bwMode="auto">
          <a:xfrm>
            <a:off x="2072651" y="9090506"/>
            <a:ext cx="15241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987425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7425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7425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7425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7425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12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Н.А. Белинский</a:t>
            </a:r>
          </a:p>
        </p:txBody>
      </p:sp>
      <p:pic>
        <p:nvPicPr>
          <p:cNvPr id="12" name="Picture 29" descr="Пагава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000"/>
                    </a14:imgEffect>
                    <a14:imgEffect>
                      <a14:saturation sat="104000"/>
                    </a14:imgEffect>
                    <a14:imgEffect>
                      <a14:brightnessContrast bright="8000" contrast="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26667" y="7310333"/>
            <a:ext cx="1164107" cy="17873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ext Box 30"/>
          <p:cNvSpPr txBox="1">
            <a:spLocks noChangeArrowheads="1"/>
          </p:cNvSpPr>
          <p:nvPr/>
        </p:nvSpPr>
        <p:spPr bwMode="auto">
          <a:xfrm>
            <a:off x="849785" y="9116177"/>
            <a:ext cx="122286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87425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7425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7425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7425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7425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12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С.Т. </a:t>
            </a:r>
            <a:r>
              <a:rPr lang="ru-RU" altLang="ru-RU" sz="12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Пагава</a:t>
            </a:r>
            <a:endParaRPr lang="ru-RU" altLang="ru-RU" sz="1200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4" name="Picture 31" descr="Багров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726911" y="7253499"/>
            <a:ext cx="1380077" cy="18151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33"/>
          <p:cNvPicPr>
            <a:picLocks noChangeAspect="1" noChangeArrowheads="1"/>
          </p:cNvPicPr>
          <p:nvPr/>
        </p:nvPicPr>
        <p:blipFill>
          <a:blip r:embed="rId8">
            <a:grayscl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000"/>
                    </a14:imgEffect>
                    <a14:imgEffect>
                      <a14:brightnessContrast bright="8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296864" y="7253499"/>
            <a:ext cx="1274640" cy="1849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Text Box 35"/>
          <p:cNvSpPr txBox="1">
            <a:spLocks noChangeArrowheads="1"/>
          </p:cNvSpPr>
          <p:nvPr/>
        </p:nvSpPr>
        <p:spPr bwMode="auto">
          <a:xfrm>
            <a:off x="50701" y="3657125"/>
            <a:ext cx="6718270" cy="619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4491" tIns="32246" rIns="64491" bIns="32246">
            <a:spAutoFit/>
          </a:bodyPr>
          <a:lstStyle>
            <a:lvl1pPr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Demi Cond" panose="020B0706030402020204" pitchFamily="34" charset="0"/>
                <a:cs typeface="Times New Roman" panose="02020603050405020304" pitchFamily="18" charset="0"/>
              </a:rPr>
              <a:t>Усилиями ученых Центрального института прогнозов быстро развивались и усовершенствовались методы прогнозов.</a:t>
            </a:r>
            <a:endParaRPr lang="ru-RU" altLang="ru-RU" sz="1800" dirty="0">
              <a:solidFill>
                <a:schemeClr val="tx1">
                  <a:lumMod val="85000"/>
                  <a:lumOff val="15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00720" y="5967321"/>
            <a:ext cx="63606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altLang="ru-RU" sz="1400" dirty="0">
              <a:solidFill>
                <a:schemeClr val="tx1">
                  <a:lumMod val="85000"/>
                  <a:lumOff val="15000"/>
                </a:schemeClr>
              </a:solidFill>
              <a:latin typeface="Franklin Gothic Medium" panose="020B0603020102020204" pitchFamily="34" charset="0"/>
            </a:endParaRPr>
          </a:p>
          <a:p>
            <a:r>
              <a:rPr lang="ru-RU" alt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Medium" panose="020B0603020102020204" pitchFamily="34" charset="0"/>
              </a:rPr>
              <a:t>      Интенсивно развивались ис</a:t>
            </a:r>
            <a:r>
              <a:rPr lang="ru-RU" altLang="ru-RU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с</a:t>
            </a:r>
            <a:r>
              <a:rPr lang="ru-RU" alt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Medium" panose="020B0603020102020204" pitchFamily="34" charset="0"/>
              </a:rPr>
              <a:t>ледования по гидродинамическим методам, в том числе совершенно  новые, которые  вели  И. А. </a:t>
            </a:r>
            <a:r>
              <a:rPr lang="ru-RU" altLang="ru-RU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Franklin Gothic Medium" panose="020B0603020102020204" pitchFamily="34" charset="0"/>
              </a:rPr>
              <a:t>Кибель</a:t>
            </a:r>
            <a:r>
              <a:rPr lang="ru-RU" alt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Medium" panose="020B0603020102020204" pitchFamily="34" charset="0"/>
              </a:rPr>
              <a:t>,  Е.Н. </a:t>
            </a:r>
            <a:r>
              <a:rPr lang="ru-RU" altLang="ru-RU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Franklin Gothic Medium" panose="020B0603020102020204" pitchFamily="34" charset="0"/>
              </a:rPr>
              <a:t>Блинова</a:t>
            </a:r>
            <a:r>
              <a:rPr lang="ru-RU" alt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Medium" panose="020B0603020102020204" pitchFamily="34" charset="0"/>
              </a:rPr>
              <a:t>, </a:t>
            </a:r>
          </a:p>
          <a:p>
            <a:r>
              <a:rPr lang="ru-RU" alt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Medium" panose="020B0603020102020204" pitchFamily="34" charset="0"/>
              </a:rPr>
              <a:t> Н.А. Багров,  позже Г.М. Морской.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431145" y="5424693"/>
            <a:ext cx="62041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Medium" panose="020B0603020102020204" pitchFamily="34" charset="0"/>
              </a:rPr>
              <a:t>     Н.А. Белинский  разработал новый метод</a:t>
            </a:r>
            <a:r>
              <a:rPr lang="en-US" alt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Medium" panose="020B0603020102020204" pitchFamily="34" charset="0"/>
              </a:rPr>
              <a:t> </a:t>
            </a:r>
            <a:r>
              <a:rPr lang="ru-RU" alt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Medium" panose="020B0603020102020204" pitchFamily="34" charset="0"/>
              </a:rPr>
              <a:t> долгосрочных прогнозов  ледовых явлений на  не</a:t>
            </a:r>
            <a:r>
              <a:rPr lang="ru-RU" altLang="ru-RU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а</a:t>
            </a:r>
            <a:r>
              <a:rPr lang="ru-RU" alt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Medium" panose="020B0603020102020204" pitchFamily="34" charset="0"/>
              </a:rPr>
              <a:t>рктических  морях.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3905862" y="9080374"/>
            <a:ext cx="93897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12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Н.А. Багров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5394283" y="9097685"/>
            <a:ext cx="98616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12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Е.Н.Блинова</a:t>
            </a:r>
            <a:endParaRPr lang="ru-RU" altLang="ru-RU" sz="1200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3" name="Стрелка вправо 22"/>
          <p:cNvSpPr/>
          <p:nvPr/>
        </p:nvSpPr>
        <p:spPr>
          <a:xfrm>
            <a:off x="486117" y="4483309"/>
            <a:ext cx="218364" cy="188251"/>
          </a:xfrm>
          <a:prstGeom prst="rightArrow">
            <a:avLst/>
          </a:prstGeom>
          <a:solidFill>
            <a:srgbClr val="F2700E"/>
          </a:solidFill>
          <a:ln>
            <a:solidFill>
              <a:srgbClr val="F2700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25" name="Стрелка вправо 24"/>
          <p:cNvSpPr/>
          <p:nvPr/>
        </p:nvSpPr>
        <p:spPr>
          <a:xfrm>
            <a:off x="486117" y="5508466"/>
            <a:ext cx="218364" cy="188251"/>
          </a:xfrm>
          <a:prstGeom prst="rightArrow">
            <a:avLst/>
          </a:prstGeom>
          <a:solidFill>
            <a:srgbClr val="F2700E"/>
          </a:solidFill>
          <a:ln>
            <a:solidFill>
              <a:srgbClr val="F2700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26" name="Стрелка вправо 25"/>
          <p:cNvSpPr/>
          <p:nvPr/>
        </p:nvSpPr>
        <p:spPr>
          <a:xfrm>
            <a:off x="486117" y="6204438"/>
            <a:ext cx="218364" cy="188251"/>
          </a:xfrm>
          <a:prstGeom prst="rightArrow">
            <a:avLst/>
          </a:prstGeom>
          <a:solidFill>
            <a:srgbClr val="F2700E"/>
          </a:solidFill>
          <a:ln>
            <a:solidFill>
              <a:srgbClr val="F2700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688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1" grpId="0"/>
      <p:bldP spid="13" grpId="0"/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353497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0" y="9364133"/>
            <a:ext cx="6858000" cy="541867"/>
          </a:xfrm>
          <a:prstGeom prst="rect">
            <a:avLst/>
          </a:prstGeom>
          <a:gradFill>
            <a:gsLst>
              <a:gs pos="0">
                <a:srgbClr val="FF0000"/>
              </a:gs>
              <a:gs pos="65000">
                <a:srgbClr val="F2700E"/>
              </a:gs>
              <a:gs pos="83000">
                <a:srgbClr val="F2700E"/>
              </a:gs>
              <a:gs pos="100000">
                <a:srgbClr val="F2700E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rgbClr val="FF0000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101600" y="9364133"/>
            <a:ext cx="7061200" cy="553998"/>
          </a:xfrm>
          <a:prstGeom prst="rect">
            <a:avLst/>
          </a:prstGeom>
          <a:gradFill>
            <a:gsLst>
              <a:gs pos="0">
                <a:srgbClr val="FF0000"/>
              </a:gs>
              <a:gs pos="75000">
                <a:srgbClr val="F2700E"/>
              </a:gs>
              <a:gs pos="89000">
                <a:srgbClr val="F2700E"/>
              </a:gs>
              <a:gs pos="100000">
                <a:srgbClr val="F2700E"/>
              </a:gs>
            </a:gsLst>
            <a:lin ang="2159400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ЦЕНТРАЛЬНЫЙ ИНСТИТУТ ПОГОДЫ - ЦЕНТРАЛЬНЫЙ ИНСТИТУТ ПРОГНОЗОВ </a:t>
            </a:r>
          </a:p>
          <a:p>
            <a:pPr algn="ctr"/>
            <a:r>
              <a:rPr lang="ru-RU" sz="1500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В ГОДЫ ВЕЛИКОЙ ОТЕЧЕСТВЕННОЙ ВОЙНЫ</a:t>
            </a:r>
          </a:p>
        </p:txBody>
      </p:sp>
      <p:pic>
        <p:nvPicPr>
          <p:cNvPr id="6" name="Picture 5" descr="ss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928" y="4298105"/>
            <a:ext cx="6171528" cy="4164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356115" y="8550152"/>
            <a:ext cx="6265350" cy="813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64491" tIns="32246" rIns="64491" bIns="32246">
            <a:spAutoFit/>
          </a:bodyPr>
          <a:lstStyle/>
          <a:p>
            <a:pPr algn="ctr">
              <a:defRPr/>
            </a:pPr>
            <a:r>
              <a:rPr lang="ru-RU" sz="1622" i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 книги Брегмана «Гидрометеорология и война»</a:t>
            </a:r>
          </a:p>
          <a:p>
            <a:pPr algn="ctr">
              <a:defRPr/>
            </a:pPr>
            <a:r>
              <a:rPr lang="ru-RU" sz="1622" i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Карты самого раннего и самого позднего ледостава на реках Европы, 1881-1940гг.</a:t>
            </a: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756604" y="4839337"/>
            <a:ext cx="5731468" cy="2876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87425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7425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7425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7425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7425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1340" b="1" dirty="0">
                <a:solidFill>
                  <a:srgbClr val="080808"/>
                </a:solidFill>
              </a:rPr>
              <a:t>О закономерности, метод форсирования малой реки танками был применен осенью 1942г. южнее г. Ржева.</a:t>
            </a:r>
            <a:r>
              <a:rPr lang="en-US" altLang="ru-RU" sz="1340" b="1" dirty="0">
                <a:solidFill>
                  <a:srgbClr val="080808"/>
                </a:solidFill>
              </a:rPr>
              <a:t>   </a:t>
            </a:r>
            <a:r>
              <a:rPr lang="ru-RU" altLang="ru-RU" sz="1340" b="1" dirty="0">
                <a:solidFill>
                  <a:srgbClr val="080808"/>
                </a:solidFill>
              </a:rPr>
              <a:t>Предстоял прорыв немецкой обороны на правом высоком и </a:t>
            </a:r>
            <a:r>
              <a:rPr lang="ru-RU" altLang="ru-RU" sz="1340" b="1">
                <a:solidFill>
                  <a:srgbClr val="080808"/>
                </a:solidFill>
              </a:rPr>
              <a:t>обрывистом берегу </a:t>
            </a:r>
            <a:r>
              <a:rPr lang="ru-RU" altLang="ru-RU" sz="1340" b="1" dirty="0">
                <a:solidFill>
                  <a:srgbClr val="080808"/>
                </a:solidFill>
              </a:rPr>
              <a:t>этой реки. Наши войска занимали левый невысокий и пологий берег реки. Броды для танков прорыва отсутствовали, вследствие осенней повышенности водности реки. Заранее заготовленные саперами семь ряжей были установлены в реке на небольшом расстоянии друг от друга так, что по их верху могли пройти танки. Эта работа велась в течение трех ночей и была закончена в канун замерзания реки. Утром наступил ледостав, и готовая переправа осталась невидимой для противника.</a:t>
            </a:r>
          </a:p>
          <a:p>
            <a:pPr eaLnBrk="1" hangingPunct="1">
              <a:spcBef>
                <a:spcPct val="50000"/>
              </a:spcBef>
            </a:pPr>
            <a:endParaRPr lang="ru-RU" altLang="ru-RU" sz="1340" dirty="0"/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399970" y="3659965"/>
            <a:ext cx="6171528" cy="619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491" tIns="32246" rIns="64491" bIns="32246">
            <a:spAutoFit/>
          </a:bodyPr>
          <a:lstStyle>
            <a:lvl1pPr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Demi Cond" panose="020B0706030402020204" pitchFamily="34" charset="0"/>
                <a:cs typeface="Times New Roman" panose="02020603050405020304" pitchFamily="18" charset="0"/>
              </a:rPr>
              <a:t>Важную роль в подготовке военных операций играли гидрологические прогнозы.</a:t>
            </a:r>
            <a:endParaRPr lang="ru-RU" altLang="ru-RU" sz="1800" dirty="0">
              <a:solidFill>
                <a:schemeClr val="tx1">
                  <a:lumMod val="85000"/>
                  <a:lumOff val="15000"/>
                </a:schemeClr>
              </a:solidFill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8249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353497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0" y="9364133"/>
            <a:ext cx="6858000" cy="541867"/>
          </a:xfrm>
          <a:prstGeom prst="rect">
            <a:avLst/>
          </a:prstGeom>
          <a:gradFill>
            <a:gsLst>
              <a:gs pos="0">
                <a:srgbClr val="FF0000"/>
              </a:gs>
              <a:gs pos="65000">
                <a:srgbClr val="F2700E"/>
              </a:gs>
              <a:gs pos="83000">
                <a:srgbClr val="F2700E"/>
              </a:gs>
              <a:gs pos="100000">
                <a:srgbClr val="F2700E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rgbClr val="FF0000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101600" y="9364133"/>
            <a:ext cx="7061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b="1" dirty="0">
                <a:solidFill>
                  <a:schemeClr val="bg1"/>
                </a:solidFill>
              </a:rPr>
              <a:t>ЦЕНТРАЛЬНЫЙ ИНСТИТУТ ПРОГНОЗОВ </a:t>
            </a:r>
          </a:p>
          <a:p>
            <a:pPr algn="ctr"/>
            <a:r>
              <a:rPr lang="ru-RU" sz="1500" b="1" dirty="0">
                <a:solidFill>
                  <a:schemeClr val="bg1"/>
                </a:solidFill>
              </a:rPr>
              <a:t>В ГОДЫ ВЕЛИКОЙ ОТЕЧЕСТВЕННОЙ ВОЙНЫ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A403C25-99C4-46B6-A210-668743C75FF6}"/>
              </a:ext>
            </a:extLst>
          </p:cNvPr>
          <p:cNvSpPr/>
          <p:nvPr/>
        </p:nvSpPr>
        <p:spPr>
          <a:xfrm>
            <a:off x="50800" y="3456795"/>
            <a:ext cx="6858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Правильная оценка и прогноз гидрометеорологических условий способствовали важным  военным операциям с начала войны.</a:t>
            </a:r>
          </a:p>
        </p:txBody>
      </p:sp>
      <p:pic>
        <p:nvPicPr>
          <p:cNvPr id="6" name="Picture 12" descr="parad-1941">
            <a:extLst>
              <a:ext uri="{FF2B5EF4-FFF2-40B4-BE49-F238E27FC236}">
                <a16:creationId xmlns:a16="http://schemas.microsoft.com/office/drawing/2014/main" id="{6814ADC6-D102-46DF-AFB2-7D56E2A11F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043" y="5002082"/>
            <a:ext cx="4731741" cy="34811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0F5DD59-EBB7-477E-AC90-BA3813040B54}"/>
              </a:ext>
            </a:extLst>
          </p:cNvPr>
          <p:cNvSpPr/>
          <p:nvPr/>
        </p:nvSpPr>
        <p:spPr>
          <a:xfrm>
            <a:off x="248023" y="8446692"/>
            <a:ext cx="666077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Точный прогноз о нелетной для немецкой авиации погоде дал возможность беспрепятственного проведения парада на  Красной площади  7  ноября  1941 г.</a:t>
            </a:r>
          </a:p>
          <a:p>
            <a:pPr algn="ctr"/>
            <a:endParaRPr lang="ru-RU" altLang="ru-RU" dirty="0">
              <a:solidFill>
                <a:srgbClr val="E0EF9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9350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353497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0" y="9364133"/>
            <a:ext cx="6858000" cy="541867"/>
          </a:xfrm>
          <a:prstGeom prst="rect">
            <a:avLst/>
          </a:prstGeom>
          <a:gradFill>
            <a:gsLst>
              <a:gs pos="0">
                <a:srgbClr val="FF0000"/>
              </a:gs>
              <a:gs pos="65000">
                <a:srgbClr val="F2700E"/>
              </a:gs>
              <a:gs pos="83000">
                <a:srgbClr val="F2700E"/>
              </a:gs>
              <a:gs pos="100000">
                <a:srgbClr val="F2700E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rgbClr val="FF0000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101600" y="9364133"/>
            <a:ext cx="7061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b="1" dirty="0">
                <a:solidFill>
                  <a:schemeClr val="bg1"/>
                </a:solidFill>
              </a:rPr>
              <a:t>ЦЕНТРАЛЬНЫЙ ИНСТИТУТ ПРОГНОЗОВ </a:t>
            </a:r>
          </a:p>
          <a:p>
            <a:pPr algn="ctr"/>
            <a:r>
              <a:rPr lang="ru-RU" sz="1500" b="1" dirty="0">
                <a:solidFill>
                  <a:schemeClr val="bg1"/>
                </a:solidFill>
              </a:rPr>
              <a:t>В ГОДЫ ВЕЛИКОЙ ОТЕЧЕСТВЕННОЙ ВОЙНЫ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7920636-F45A-4E10-8489-6C320EC876C9}"/>
              </a:ext>
            </a:extLst>
          </p:cNvPr>
          <p:cNvSpPr/>
          <p:nvPr/>
        </p:nvSpPr>
        <p:spPr>
          <a:xfrm>
            <a:off x="251460" y="3787486"/>
            <a:ext cx="632939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dirty="0">
                <a:latin typeface="Franklin Gothic Demi Cond" panose="020B0706030402020204" pitchFamily="34" charset="0"/>
                <a:cs typeface="Times New Roman" panose="02020603050405020304" pitchFamily="18" charset="0"/>
              </a:rPr>
              <a:t>Использование знаний проходимости снежного покрова для танков в период обороны  Москвы  позволили  определить  сроки  начала  контрнаступления  в ноябре-декабре  1941 г.</a:t>
            </a:r>
          </a:p>
        </p:txBody>
      </p:sp>
      <p:pic>
        <p:nvPicPr>
          <p:cNvPr id="11" name="Picture 7" descr="Разрешение 1680x1050, сражение, Танки, снег, дым, деревья, небо, уже 9723-я картинка в базе zwalls.r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2033" y="4907133"/>
            <a:ext cx="5680909" cy="4260682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40168692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353497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0" y="9364133"/>
            <a:ext cx="6858000" cy="541867"/>
          </a:xfrm>
          <a:prstGeom prst="rect">
            <a:avLst/>
          </a:prstGeom>
          <a:gradFill>
            <a:gsLst>
              <a:gs pos="0">
                <a:srgbClr val="FF0000"/>
              </a:gs>
              <a:gs pos="65000">
                <a:srgbClr val="F2700E"/>
              </a:gs>
              <a:gs pos="83000">
                <a:srgbClr val="F2700E"/>
              </a:gs>
              <a:gs pos="100000">
                <a:srgbClr val="F2700E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rgbClr val="FF0000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101600" y="9364133"/>
            <a:ext cx="7061200" cy="553998"/>
          </a:xfrm>
          <a:prstGeom prst="rect">
            <a:avLst/>
          </a:prstGeom>
          <a:gradFill>
            <a:gsLst>
              <a:gs pos="0">
                <a:srgbClr val="FF0000"/>
              </a:gs>
              <a:gs pos="75000">
                <a:srgbClr val="F2700E"/>
              </a:gs>
              <a:gs pos="89000">
                <a:srgbClr val="F2700E"/>
              </a:gs>
              <a:gs pos="100000">
                <a:srgbClr val="F2700E"/>
              </a:gs>
            </a:gsLst>
            <a:lin ang="2159400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ЦЕНТРАЛЬНЫЙ ИНСТИТУТ ПОГОДЫ - ЦЕНТРАЛЬНЫЙ ИНСТИТУТ ПРОГНОЗОВ </a:t>
            </a:r>
          </a:p>
          <a:p>
            <a:pPr algn="ctr"/>
            <a:r>
              <a:rPr lang="ru-RU" sz="1500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В ГОДЫ ВЕЛИКОЙ ОТЕЧЕСТВЕННОЙ ВОЙНЫ</a:t>
            </a:r>
          </a:p>
        </p:txBody>
      </p:sp>
      <p:pic>
        <p:nvPicPr>
          <p:cNvPr id="5" name="Picture 19" descr="Весной на «Дороге жизни» 1942 г. Место съемки: Ладожское озеро Автор съемки: Нордштейн А. С. ЦГАКФФД СПб ед. хр. Ар-14735">
            <a:extLst>
              <a:ext uri="{FF2B5EF4-FFF2-40B4-BE49-F238E27FC236}">
                <a16:creationId xmlns:a16="http://schemas.microsoft.com/office/drawing/2014/main" id="{CDBEDCEF-04C3-45DE-B200-D386767EC6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364" y="4989513"/>
            <a:ext cx="6354247" cy="3802080"/>
          </a:xfrm>
          <a:prstGeom prst="rect">
            <a:avLst/>
          </a:prstGeom>
          <a:ln>
            <a:noFill/>
          </a:ln>
          <a:effectLst>
            <a:outerShdw blurRad="292100" dist="393700" dir="2700000" algn="tl" rotWithShape="0">
              <a:srgbClr val="333333">
                <a:alpha val="65000"/>
              </a:srgbClr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16">
            <a:extLst>
              <a:ext uri="{FF2B5EF4-FFF2-40B4-BE49-F238E27FC236}">
                <a16:creationId xmlns:a16="http://schemas.microsoft.com/office/drawing/2014/main" id="{B49DCDE7-0478-4B5C-8B44-18EBA45FFB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364" y="3683423"/>
            <a:ext cx="6459756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87425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7425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7425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7425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7425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800" dirty="0">
                <a:latin typeface="Franklin Gothic Demi Cond" panose="020B0706030402020204" pitchFamily="34" charset="0"/>
              </a:rPr>
              <a:t>Гидрометеорологическое  обеспечение  играло  важную  роль  в  создании  и успешной  работе  знаменитой  «Дороги жизни»  по  льду  Ладожского  озера.</a:t>
            </a:r>
          </a:p>
        </p:txBody>
      </p:sp>
    </p:spTree>
    <p:extLst>
      <p:ext uri="{BB962C8B-B14F-4D97-AF65-F5344CB8AC3E}">
        <p14:creationId xmlns:p14="http://schemas.microsoft.com/office/powerpoint/2010/main" val="3375808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353497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0" y="9364133"/>
            <a:ext cx="6858000" cy="541867"/>
          </a:xfrm>
          <a:prstGeom prst="rect">
            <a:avLst/>
          </a:prstGeom>
          <a:gradFill>
            <a:gsLst>
              <a:gs pos="0">
                <a:srgbClr val="FF0000"/>
              </a:gs>
              <a:gs pos="65000">
                <a:srgbClr val="F2700E"/>
              </a:gs>
              <a:gs pos="83000">
                <a:srgbClr val="F2700E"/>
              </a:gs>
              <a:gs pos="100000">
                <a:srgbClr val="F2700E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rgbClr val="FF0000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101600" y="9364133"/>
            <a:ext cx="7061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b="1" dirty="0">
                <a:solidFill>
                  <a:schemeClr val="bg1"/>
                </a:solidFill>
              </a:rPr>
              <a:t>ЦЕНТРАЛЬНЫЙ ИНСТИТУТ ПРОГНОЗОВ </a:t>
            </a:r>
          </a:p>
          <a:p>
            <a:pPr algn="ctr"/>
            <a:r>
              <a:rPr lang="ru-RU" sz="1500" b="1" dirty="0">
                <a:solidFill>
                  <a:schemeClr val="bg1"/>
                </a:solidFill>
              </a:rPr>
              <a:t>В ГОДЫ ВЕЛИКОЙ ОТЕЧЕСТВЕННОЙ ВОЙНЫ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6D0AEF1-7A25-4043-9E3A-1EF5D94E2159}"/>
              </a:ext>
            </a:extLst>
          </p:cNvPr>
          <p:cNvSpPr/>
          <p:nvPr/>
        </p:nvSpPr>
        <p:spPr>
          <a:xfrm>
            <a:off x="205741" y="3872616"/>
            <a:ext cx="654939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dirty="0">
                <a:latin typeface="Franklin Gothic Demi Cond" panose="020B0706030402020204" pitchFamily="34" charset="0"/>
              </a:rPr>
              <a:t>Учет проходимости для танков замерзших болот и ледяного покрова рек под Тихвином,  Ржевом,  Вязьмой,  Тверью  в  январе - феврале  1942 г.  позволил назначить  контрнаступление  на  сроки  ожидаемого  по  прогнозу  улучшения погоды.</a:t>
            </a:r>
          </a:p>
        </p:txBody>
      </p:sp>
      <p:pic>
        <p:nvPicPr>
          <p:cNvPr id="6" name="Picture 7" descr="rkka-kontrnastuplenie">
            <a:extLst>
              <a:ext uri="{FF2B5EF4-FFF2-40B4-BE49-F238E27FC236}">
                <a16:creationId xmlns:a16="http://schemas.microsoft.com/office/drawing/2014/main" id="{B682E9E5-3A48-41B4-A71F-BCB4B9564B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871" y="5410587"/>
            <a:ext cx="5644931" cy="3681239"/>
          </a:xfrm>
          <a:prstGeom prst="rect">
            <a:avLst/>
          </a:prstGeom>
          <a:ln>
            <a:noFill/>
          </a:ln>
          <a:effectLst>
            <a:outerShdw blurRad="292100" dist="355600" dir="2700000" algn="tl" rotWithShape="0">
              <a:srgbClr val="333333">
                <a:alpha val="65000"/>
              </a:srgbClr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4805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353497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0" y="9364133"/>
            <a:ext cx="6858000" cy="541867"/>
          </a:xfrm>
          <a:prstGeom prst="rect">
            <a:avLst/>
          </a:prstGeom>
          <a:gradFill>
            <a:gsLst>
              <a:gs pos="0">
                <a:srgbClr val="FF0000"/>
              </a:gs>
              <a:gs pos="65000">
                <a:srgbClr val="F2700E"/>
              </a:gs>
              <a:gs pos="83000">
                <a:srgbClr val="F2700E"/>
              </a:gs>
              <a:gs pos="100000">
                <a:srgbClr val="F2700E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rgbClr val="FF0000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101600" y="9364133"/>
            <a:ext cx="7061200" cy="553998"/>
          </a:xfrm>
          <a:prstGeom prst="rect">
            <a:avLst/>
          </a:prstGeom>
          <a:gradFill>
            <a:gsLst>
              <a:gs pos="0">
                <a:srgbClr val="FF0000"/>
              </a:gs>
              <a:gs pos="75000">
                <a:srgbClr val="F2700E"/>
              </a:gs>
              <a:gs pos="89000">
                <a:srgbClr val="F2700E"/>
              </a:gs>
              <a:gs pos="100000">
                <a:srgbClr val="F2700E"/>
              </a:gs>
            </a:gsLst>
            <a:lin ang="2159400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ЦЕНТРАЛЬНЫЙ ИНСТИТУТ ПОГОДЫ - ЦЕНТРАЛЬНЫЙ ИНСТИТУТ ПРОГНОЗОВ </a:t>
            </a:r>
          </a:p>
          <a:p>
            <a:pPr algn="ctr"/>
            <a:r>
              <a:rPr lang="ru-RU" sz="1500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В ГОДЫ ВЕЛИКОЙ ОТЕЧЕСТВЕННОЙ ВОЙНЫ</a:t>
            </a:r>
          </a:p>
        </p:txBody>
      </p:sp>
      <p:pic>
        <p:nvPicPr>
          <p:cNvPr id="5" name="Picture 10">
            <a:extLst>
              <a:ext uri="{FF2B5EF4-FFF2-40B4-BE49-F238E27FC236}">
                <a16:creationId xmlns:a16="http://schemas.microsoft.com/office/drawing/2014/main" id="{38BEE425-0AD4-44DB-8240-AA7428CEEB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4370" y="5106139"/>
            <a:ext cx="5553560" cy="3929260"/>
          </a:xfrm>
          <a:prstGeom prst="rect">
            <a:avLst/>
          </a:prstGeom>
          <a:ln>
            <a:noFill/>
          </a:ln>
          <a:effectLst>
            <a:outerShdw blurRad="292100" dist="304800" dir="2700000" algn="tl" rotWithShape="0">
              <a:srgbClr val="333333">
                <a:alpha val="65000"/>
              </a:srgbClr>
            </a:outerShdw>
            <a:softEdge rad="317500"/>
          </a:effec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FB8737F-A973-46B1-93D2-814332A609DF}"/>
              </a:ext>
            </a:extLst>
          </p:cNvPr>
          <p:cNvSpPr/>
          <p:nvPr/>
        </p:nvSpPr>
        <p:spPr>
          <a:xfrm>
            <a:off x="194310" y="3740471"/>
            <a:ext cx="64236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SzPct val="115000"/>
            </a:pPr>
            <a:r>
              <a:rPr lang="ru-RU" altLang="ru-RU" dirty="0">
                <a:latin typeface="Franklin Gothic Demi Cond" panose="020B0706030402020204" pitchFamily="34" charset="0"/>
              </a:rPr>
              <a:t>Долгосрочный прогноз погоды  успешно использовался  при перегруппировке войск, подвозе боеприпасов, при подготовке и осуществлении наступлений под Сталинградом, используя нелетную погоду.</a:t>
            </a:r>
          </a:p>
        </p:txBody>
      </p:sp>
    </p:spTree>
    <p:extLst>
      <p:ext uri="{BB962C8B-B14F-4D97-AF65-F5344CB8AC3E}">
        <p14:creationId xmlns:p14="http://schemas.microsoft.com/office/powerpoint/2010/main" val="17179044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353497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0" y="9364133"/>
            <a:ext cx="6858000" cy="541867"/>
          </a:xfrm>
          <a:prstGeom prst="rect">
            <a:avLst/>
          </a:prstGeom>
          <a:gradFill>
            <a:gsLst>
              <a:gs pos="0">
                <a:srgbClr val="FF0000"/>
              </a:gs>
              <a:gs pos="65000">
                <a:srgbClr val="F2700E"/>
              </a:gs>
              <a:gs pos="83000">
                <a:srgbClr val="F2700E"/>
              </a:gs>
              <a:gs pos="100000">
                <a:srgbClr val="F2700E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rgbClr val="FF0000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101600" y="9364133"/>
            <a:ext cx="7061200" cy="553998"/>
          </a:xfrm>
          <a:prstGeom prst="rect">
            <a:avLst/>
          </a:prstGeom>
          <a:gradFill>
            <a:gsLst>
              <a:gs pos="0">
                <a:srgbClr val="FF0000"/>
              </a:gs>
              <a:gs pos="75000">
                <a:srgbClr val="F2700E"/>
              </a:gs>
              <a:gs pos="89000">
                <a:srgbClr val="F2700E"/>
              </a:gs>
              <a:gs pos="100000">
                <a:srgbClr val="F2700E"/>
              </a:gs>
            </a:gsLst>
            <a:lin ang="2159400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ЦЕНТРАЛЬНЫЙ ИНСТИТУТ ПОГОДЫ - ЦЕНТРАЛЬНЫЙ ИНСТИТУТ ПРОГНОЗОВ </a:t>
            </a:r>
          </a:p>
          <a:p>
            <a:pPr algn="ctr"/>
            <a:r>
              <a:rPr lang="ru-RU" sz="1500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В ГОДЫ ВЕЛИКОЙ ОТЕЧЕСТВЕННОЙ ВОЙНЫ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37067" y="3627488"/>
            <a:ext cx="645159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Demi Cond" panose="020B0706030402020204" pitchFamily="34" charset="0"/>
              </a:rPr>
              <a:t>Гидрологами и климатологами созданы гидрометеорологические описания </a:t>
            </a:r>
            <a:r>
              <a:rPr lang="en-US" altLang="ru-RU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ru-RU" altLang="ru-RU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Demi Cond" panose="020B0706030402020204" pitchFamily="34" charset="0"/>
              </a:rPr>
              <a:t>и </a:t>
            </a:r>
            <a:r>
              <a:rPr lang="en-US" altLang="ru-RU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ru-RU" altLang="ru-RU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Demi Cond" panose="020B0706030402020204" pitchFamily="34" charset="0"/>
              </a:rPr>
              <a:t>справочники</a:t>
            </a:r>
            <a:r>
              <a:rPr lang="en-US" altLang="ru-RU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ru-RU" altLang="ru-RU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Demi Cond" panose="020B0706030402020204" pitchFamily="34" charset="0"/>
              </a:rPr>
              <a:t> по </a:t>
            </a:r>
            <a:r>
              <a:rPr lang="en-US" altLang="ru-RU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ru-RU" altLang="ru-RU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Demi Cond" panose="020B0706030402020204" pitchFamily="34" charset="0"/>
              </a:rPr>
              <a:t>районам </a:t>
            </a:r>
            <a:r>
              <a:rPr lang="en-US" altLang="ru-RU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ru-RU" altLang="ru-RU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Demi Cond" panose="020B0706030402020204" pitchFamily="34" charset="0"/>
              </a:rPr>
              <a:t>боевых </a:t>
            </a:r>
            <a:r>
              <a:rPr lang="en-US" altLang="ru-RU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ru-RU" altLang="ru-RU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Demi Cond" panose="020B0706030402020204" pitchFamily="34" charset="0"/>
              </a:rPr>
              <a:t>действий, </a:t>
            </a:r>
          </a:p>
          <a:p>
            <a:pPr algn="ctr" eaLnBrk="1" hangingPunct="1"/>
            <a:r>
              <a:rPr lang="ru-RU" altLang="ru-RU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Demi Cond" panose="020B0706030402020204" pitchFamily="34" charset="0"/>
              </a:rPr>
              <a:t>разработаны новые методы прогнозов уровня рек в качестве водных заграждений и переправ, проходимости местности;</a:t>
            </a: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136650" y="498475"/>
            <a:ext cx="5183188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736" tIns="49368" rIns="98736" bIns="49368">
            <a:spAutoFit/>
          </a:bodyPr>
          <a:lstStyle>
            <a:lvl1pPr defTabSz="987425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7425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7425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7425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7425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 altLang="ru-RU" sz="2500">
              <a:latin typeface="Times New Roman" panose="02020603050405020304" pitchFamily="18" charset="0"/>
            </a:endParaRPr>
          </a:p>
        </p:txBody>
      </p:sp>
      <p:pic>
        <p:nvPicPr>
          <p:cNvPr id="13" name="Picture 11" descr="f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brightnessContrast bright="8000" contras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05" t="3844" r="2519" b="5261"/>
          <a:stretch/>
        </p:blipFill>
        <p:spPr bwMode="auto">
          <a:xfrm>
            <a:off x="902526" y="5175315"/>
            <a:ext cx="4868882" cy="3390732"/>
          </a:xfrm>
          <a:prstGeom prst="rect">
            <a:avLst/>
          </a:prstGeom>
          <a:ln>
            <a:noFill/>
          </a:ln>
          <a:effectLst>
            <a:outerShdw blurRad="292100" dist="3048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389467" y="8807175"/>
            <a:ext cx="6299199" cy="499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8736" tIns="49368" rIns="98736" bIns="49368">
            <a:spAutoFit/>
          </a:bodyPr>
          <a:lstStyle>
            <a:lvl1pPr defTabSz="987425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7425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7425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7425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7425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3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Сотрудники отделов гидрологических прогнозов, 1947г. </a:t>
            </a:r>
          </a:p>
          <a:p>
            <a:pPr algn="ctr" eaLnBrk="1" hangingPunct="1"/>
            <a:r>
              <a:rPr lang="ru-RU" altLang="ru-RU" sz="13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Третий слева в первом ряду –  зам. директора </a:t>
            </a:r>
            <a:r>
              <a:rPr lang="ru-RU" altLang="ru-RU" sz="130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ЦИПа</a:t>
            </a:r>
            <a:r>
              <a:rPr lang="ru-RU" altLang="ru-RU" sz="13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30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Г.Р.Брегман</a:t>
            </a:r>
            <a:endParaRPr lang="ru-RU" altLang="ru-RU" sz="1300" i="1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484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353497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0" y="9364133"/>
            <a:ext cx="6858000" cy="541867"/>
          </a:xfrm>
          <a:prstGeom prst="rect">
            <a:avLst/>
          </a:prstGeom>
          <a:gradFill>
            <a:gsLst>
              <a:gs pos="0">
                <a:srgbClr val="FF0000"/>
              </a:gs>
              <a:gs pos="65000">
                <a:srgbClr val="F2700E"/>
              </a:gs>
              <a:gs pos="83000">
                <a:srgbClr val="F2700E"/>
              </a:gs>
              <a:gs pos="100000">
                <a:srgbClr val="F2700E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rgbClr val="FF0000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101600" y="9364133"/>
            <a:ext cx="7061200" cy="553998"/>
          </a:xfrm>
          <a:prstGeom prst="rect">
            <a:avLst/>
          </a:prstGeom>
          <a:gradFill>
            <a:gsLst>
              <a:gs pos="0">
                <a:srgbClr val="FF0000"/>
              </a:gs>
              <a:gs pos="75000">
                <a:srgbClr val="F2700E"/>
              </a:gs>
              <a:gs pos="89000">
                <a:srgbClr val="F2700E"/>
              </a:gs>
              <a:gs pos="100000">
                <a:srgbClr val="F2700E"/>
              </a:gs>
            </a:gsLst>
            <a:lin ang="2159400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ЦЕНТРАЛЬНЫЙ ИНСТИТУТ ПОГОДЫ - ЦЕНТРАЛЬНЫЙ ИНСТИТУТ ПРОГНОЗОВ </a:t>
            </a:r>
          </a:p>
          <a:p>
            <a:pPr algn="ctr"/>
            <a:r>
              <a:rPr lang="ru-RU" sz="1500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В ГОДЫ ВЕЛИКОЙ ОТЕЧЕСТВЕННОЙ ВОЙНЫ</a:t>
            </a: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222885" y="3571792"/>
            <a:ext cx="6412229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87425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7425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7425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7425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7425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   </a:t>
            </a:r>
            <a:r>
              <a:rPr lang="ru-RU" altLang="ru-RU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Franklin Gothic Demi Cond" panose="020B0706030402020204" pitchFamily="34" charset="0"/>
              </a:rPr>
              <a:t>Метеоинформация</a:t>
            </a:r>
            <a:r>
              <a:rPr lang="ru-RU" altLang="ru-RU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Demi Cond" panose="020B0706030402020204" pitchFamily="34" charset="0"/>
              </a:rPr>
              <a:t> приобретала «ценность особого вида оружия»</a:t>
            </a:r>
          </a:p>
        </p:txBody>
      </p:sp>
      <p:pic>
        <p:nvPicPr>
          <p:cNvPr id="6" name="Picture 2" descr="s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503" y="4401978"/>
            <a:ext cx="3056467" cy="44820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1">
            <a:extLst>
              <a:ext uri="{FF2B5EF4-FFF2-40B4-BE49-F238E27FC236}">
                <a16:creationId xmlns:a16="http://schemas.microsoft.com/office/drawing/2014/main" id="{CAAB235B-9569-4552-A6BF-51871F987E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9618" y="4570912"/>
            <a:ext cx="1946275" cy="27082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8B358922-3757-409D-A87F-5D4781F5E4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1000"/>
                    </a14:imgEffect>
                    <a14:imgEffect>
                      <a14:brightnessContrast bright="5000" contras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6864" y="6643025"/>
            <a:ext cx="1751012" cy="24796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9048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353497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0" y="9364133"/>
            <a:ext cx="6858000" cy="541867"/>
          </a:xfrm>
          <a:prstGeom prst="rect">
            <a:avLst/>
          </a:prstGeom>
          <a:gradFill>
            <a:gsLst>
              <a:gs pos="0">
                <a:srgbClr val="FF0000"/>
              </a:gs>
              <a:gs pos="65000">
                <a:srgbClr val="F2700E"/>
              </a:gs>
              <a:gs pos="83000">
                <a:srgbClr val="F2700E"/>
              </a:gs>
              <a:gs pos="100000">
                <a:srgbClr val="F2700E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rgbClr val="FF0000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101600" y="9364133"/>
            <a:ext cx="7061200" cy="553998"/>
          </a:xfrm>
          <a:prstGeom prst="rect">
            <a:avLst/>
          </a:prstGeom>
          <a:gradFill>
            <a:gsLst>
              <a:gs pos="0">
                <a:srgbClr val="FF0000"/>
              </a:gs>
              <a:gs pos="75000">
                <a:srgbClr val="F2700E"/>
              </a:gs>
              <a:gs pos="89000">
                <a:srgbClr val="F2700E"/>
              </a:gs>
              <a:gs pos="100000">
                <a:srgbClr val="F2700E"/>
              </a:gs>
            </a:gsLst>
            <a:lin ang="2159400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ЦЕНТРАЛЬНЫЙ ИНСТИТУТ ПОГОДЫ - ЦЕНТРАЛЬНЫЙ ИНСТИТУТ ПРОГНОЗОВ </a:t>
            </a:r>
          </a:p>
          <a:p>
            <a:pPr algn="ctr"/>
            <a:r>
              <a:rPr lang="ru-RU" sz="1500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В ГОДЫ ВЕЛИКОЙ ОТЕЧЕСТВЕННОЙ ВОЙНЫ</a:t>
            </a:r>
          </a:p>
        </p:txBody>
      </p:sp>
      <p:pic>
        <p:nvPicPr>
          <p:cNvPr id="6" name="Picture 5" descr="f7"/>
          <p:cNvPicPr>
            <a:picLocks noChangeAspect="1" noChangeArrowheads="1"/>
          </p:cNvPicPr>
          <p:nvPr/>
        </p:nvPicPr>
        <p:blipFill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6600"/>
                    </a14:imgEffect>
                    <a14:imgEffect>
                      <a14:saturation sat="105000"/>
                    </a14:imgEffect>
                    <a14:imgEffect>
                      <a14:brightnessContrast bright="14000" contras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663" y="4810852"/>
            <a:ext cx="6325650" cy="38296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1914789" y="8833057"/>
            <a:ext cx="3402277" cy="338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2" tIns="45711" rIns="91422" bIns="45711">
            <a:spAutoFit/>
          </a:bodyPr>
          <a:lstStyle>
            <a:lvl1pPr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16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Празднование 30-летия Победы</a:t>
            </a: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-36512" y="3802730"/>
            <a:ext cx="6858000" cy="6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2" tIns="45711" rIns="91422" bIns="45711">
            <a:spAutoFit/>
          </a:bodyPr>
          <a:lstStyle>
            <a:lvl1pPr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Demi Cond" panose="020B0706030402020204" pitchFamily="34" charset="0"/>
                <a:cs typeface="Times New Roman" panose="02020603050405020304" pitchFamily="18" charset="0"/>
              </a:rPr>
              <a:t>Сотрудники Гидрометцентра СССР – участники и ветераны Великой Отечественной войны.</a:t>
            </a:r>
            <a:endParaRPr lang="ru-RU" altLang="ru-RU" sz="1800" dirty="0">
              <a:solidFill>
                <a:schemeClr val="tx1">
                  <a:lumMod val="85000"/>
                  <a:lumOff val="15000"/>
                </a:schemeClr>
              </a:solidFill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4009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353497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0" y="9364133"/>
            <a:ext cx="6858000" cy="541867"/>
          </a:xfrm>
          <a:prstGeom prst="rect">
            <a:avLst/>
          </a:prstGeom>
          <a:gradFill>
            <a:gsLst>
              <a:gs pos="0">
                <a:srgbClr val="FF0000"/>
              </a:gs>
              <a:gs pos="65000">
                <a:srgbClr val="F2700E"/>
              </a:gs>
              <a:gs pos="83000">
                <a:srgbClr val="F2700E"/>
              </a:gs>
              <a:gs pos="100000">
                <a:srgbClr val="F2700E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rgbClr val="FF0000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101600" y="9364133"/>
            <a:ext cx="7061200" cy="553998"/>
          </a:xfrm>
          <a:prstGeom prst="rect">
            <a:avLst/>
          </a:prstGeom>
          <a:gradFill>
            <a:gsLst>
              <a:gs pos="0">
                <a:srgbClr val="FF0000"/>
              </a:gs>
              <a:gs pos="75000">
                <a:srgbClr val="F2700E"/>
              </a:gs>
              <a:gs pos="89000">
                <a:srgbClr val="F2700E"/>
              </a:gs>
              <a:gs pos="100000">
                <a:srgbClr val="F2700E"/>
              </a:gs>
            </a:gsLst>
            <a:lin ang="2159400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ЦЕНТРАЛЬНЫЙ ИНСТИТУТ ПОГОДЫ - ЦЕНТРАЛЬНЫЙ ИНСТИТУТ ПРОГНОЗОВ </a:t>
            </a:r>
          </a:p>
          <a:p>
            <a:pPr algn="ctr"/>
            <a:r>
              <a:rPr lang="ru-RU" sz="1500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В ГОДЫ ВЕЛИКОЙ ОТЕЧЕСТВЕННОЙ ВОЙНЫ</a:t>
            </a:r>
          </a:p>
        </p:txBody>
      </p:sp>
      <p:pic>
        <p:nvPicPr>
          <p:cNvPr id="6" name="Picture 4" descr="Медаль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8000"/>
                    </a14:imgEffect>
                    <a14:imgEffect>
                      <a14:saturation sat="107000"/>
                    </a14:imgEffect>
                    <a14:imgEffect>
                      <a14:brightnessContrast bright="8000" contras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821" y="5198510"/>
            <a:ext cx="6553728" cy="32576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1796125" y="8873066"/>
            <a:ext cx="31927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87425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7425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7425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7425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7425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7425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16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Февраль</a:t>
            </a:r>
            <a:r>
              <a:rPr lang="en-US" altLang="ru-RU" sz="16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1988</a:t>
            </a:r>
            <a:r>
              <a:rPr lang="ru-RU" altLang="ru-RU" sz="16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в конференц-зале</a:t>
            </a: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132821" y="3829667"/>
            <a:ext cx="6590240" cy="92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2" tIns="45711" rIns="91422" bIns="45711">
            <a:spAutoFit/>
          </a:bodyPr>
          <a:lstStyle>
            <a:lvl1pPr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Demi Cond" panose="020B0706030402020204" pitchFamily="34" charset="0"/>
                <a:cs typeface="Times New Roman" panose="02020603050405020304" pitchFamily="18" charset="0"/>
              </a:rPr>
              <a:t>Награждение сотрудников Гидрометцентра СССР – участников и ветеранов Великой Отечественной войны юбилейными медалями «70 лет Вооруженным силам».</a:t>
            </a:r>
            <a:endParaRPr lang="ru-RU" altLang="ru-RU" sz="1800" dirty="0">
              <a:solidFill>
                <a:schemeClr val="tx1">
                  <a:lumMod val="85000"/>
                  <a:lumOff val="15000"/>
                </a:schemeClr>
              </a:solidFill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8951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353497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0" y="9364133"/>
            <a:ext cx="6858000" cy="541867"/>
          </a:xfrm>
          <a:prstGeom prst="rect">
            <a:avLst/>
          </a:prstGeom>
          <a:gradFill>
            <a:gsLst>
              <a:gs pos="0">
                <a:srgbClr val="FF0000"/>
              </a:gs>
              <a:gs pos="65000">
                <a:srgbClr val="F2700E"/>
              </a:gs>
              <a:gs pos="83000">
                <a:srgbClr val="F2700E"/>
              </a:gs>
              <a:gs pos="100000">
                <a:srgbClr val="F2700E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rgbClr val="FF0000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101600" y="9364133"/>
            <a:ext cx="7061200" cy="553998"/>
          </a:xfrm>
          <a:prstGeom prst="rect">
            <a:avLst/>
          </a:prstGeom>
          <a:gradFill>
            <a:gsLst>
              <a:gs pos="0">
                <a:srgbClr val="FF0000"/>
              </a:gs>
              <a:gs pos="75000">
                <a:srgbClr val="F2700E"/>
              </a:gs>
              <a:gs pos="89000">
                <a:srgbClr val="F2700E"/>
              </a:gs>
              <a:gs pos="100000">
                <a:srgbClr val="F2700E"/>
              </a:gs>
            </a:gsLst>
            <a:lin ang="2159400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ЦЕНТРАЛЬНЫЙ ИНСТИТУТ ПОГОДЫ - ЦЕНТРАЛЬНЫЙ ИНСТИТУТ ПРОГНОЗОВ </a:t>
            </a:r>
          </a:p>
          <a:p>
            <a:pPr algn="ctr"/>
            <a:r>
              <a:rPr lang="ru-RU" sz="1500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В ГОДЫ ВЕЛИКОЙ ОТЕЧЕСТВЕННОЙ ВОЙНЫ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3000"/>
                    </a14:imgEffect>
                    <a14:imgEffect>
                      <a14:saturation sat="104000"/>
                    </a14:imgEffect>
                    <a14:imgEffect>
                      <a14:brightnessContrast brigh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133" y="4651394"/>
            <a:ext cx="5601546" cy="41127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406398" y="3676829"/>
            <a:ext cx="596053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Demi Cond" panose="020B0706030402020204" pitchFamily="34" charset="0"/>
                <a:cs typeface="Times New Roman" panose="02020603050405020304" pitchFamily="18" charset="0"/>
              </a:rPr>
              <a:t>65 лет победы. Чествование сотрудниками Гидрометцентра РОССИИ – участников и ветеранов Великой Отечественной войны.</a:t>
            </a:r>
            <a:endParaRPr lang="ru-RU" altLang="ru-RU" dirty="0">
              <a:solidFill>
                <a:schemeClr val="tx1">
                  <a:lumMod val="85000"/>
                  <a:lumOff val="15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63972" y="8764185"/>
            <a:ext cx="6129867" cy="584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2" tIns="45711" rIns="91422" bIns="45711">
            <a:spAutoFit/>
          </a:bodyPr>
          <a:lstStyle>
            <a:lvl1pPr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16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2010г. </a:t>
            </a:r>
            <a:r>
              <a:rPr lang="ru-RU" altLang="ru-RU" sz="160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Конференцзал</a:t>
            </a:r>
            <a:r>
              <a:rPr lang="ru-RU" altLang="ru-RU" sz="16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Гидрометцентра России. </a:t>
            </a:r>
            <a:r>
              <a:rPr lang="ru-RU" altLang="ru-RU" sz="160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Слево</a:t>
            </a:r>
            <a:r>
              <a:rPr lang="ru-RU" altLang="ru-RU" sz="16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направо: </a:t>
            </a:r>
            <a:r>
              <a:rPr lang="ru-RU" altLang="ru-RU" sz="160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А.А.Васильев</a:t>
            </a:r>
            <a:r>
              <a:rPr lang="ru-RU" altLang="ru-RU" sz="16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160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А.Д.Харлашин</a:t>
            </a:r>
            <a:r>
              <a:rPr lang="ru-RU" altLang="ru-RU" sz="16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Н.М. Захарова,  </a:t>
            </a:r>
            <a:r>
              <a:rPr lang="ru-RU" altLang="ru-RU" sz="160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А.П.Жидиков</a:t>
            </a:r>
            <a:endParaRPr lang="ru-RU" altLang="ru-RU" sz="1600" i="1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2480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353497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0" y="9364133"/>
            <a:ext cx="6858000" cy="541867"/>
          </a:xfrm>
          <a:prstGeom prst="rect">
            <a:avLst/>
          </a:prstGeom>
          <a:gradFill>
            <a:gsLst>
              <a:gs pos="0">
                <a:srgbClr val="FF0000"/>
              </a:gs>
              <a:gs pos="65000">
                <a:srgbClr val="F2700E"/>
              </a:gs>
              <a:gs pos="83000">
                <a:srgbClr val="F2700E"/>
              </a:gs>
              <a:gs pos="100000">
                <a:srgbClr val="F2700E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rgbClr val="FF0000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101600" y="9364133"/>
            <a:ext cx="7061200" cy="553998"/>
          </a:xfrm>
          <a:prstGeom prst="rect">
            <a:avLst/>
          </a:prstGeom>
          <a:gradFill>
            <a:gsLst>
              <a:gs pos="0">
                <a:srgbClr val="FF0000"/>
              </a:gs>
              <a:gs pos="75000">
                <a:srgbClr val="F2700E"/>
              </a:gs>
              <a:gs pos="89000">
                <a:srgbClr val="F2700E"/>
              </a:gs>
              <a:gs pos="100000">
                <a:srgbClr val="F2700E"/>
              </a:gs>
            </a:gsLst>
            <a:lin ang="2159400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ЦЕНТРАЛЬНЫЙ ИНСТИТУТ ПОГОДЫ - ЦЕНТРАЛЬНЫЙ ИНСТИТУТ ПРОГНОЗОВ </a:t>
            </a:r>
          </a:p>
          <a:p>
            <a:pPr algn="ctr"/>
            <a:r>
              <a:rPr lang="ru-RU" sz="1500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В ГОДЫ ВЕЛИКОЙ ОТЕЧЕСТВЕННОЙ ВОЙНЫ</a:t>
            </a:r>
          </a:p>
        </p:txBody>
      </p:sp>
      <p:pic>
        <p:nvPicPr>
          <p:cNvPr id="6" name="Рисунок 5" descr="https://museum.meteorf.ru/events/70years/1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00" y="4579951"/>
            <a:ext cx="5918200" cy="40871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499533" y="3608543"/>
            <a:ext cx="61129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0000"/>
                </a:solidFill>
                <a:latin typeface="Franklin Gothic Demi Cond" panose="020B07060304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Торжественное мероприятие, посвященное 70-летию Победы в Великой Отечественной войне</a:t>
            </a:r>
            <a:endParaRPr lang="ru-RU" dirty="0">
              <a:latin typeface="Franklin Gothic Demi Cond" panose="020B07060304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6085" y="8771828"/>
            <a:ext cx="6596381" cy="4875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Участие в мероприятии приняли  наши дорогие ветераны - сотрудники Гидрометцентра России </a:t>
            </a:r>
            <a:r>
              <a:rPr lang="ru-RU" sz="12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Харлашин</a:t>
            </a:r>
            <a:r>
              <a:rPr lang="ru-RU" sz="12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Алексей Дмитриевич, Дмитриева Лидия Романовна, Казначеева Вера Дмитриевна.</a:t>
            </a:r>
            <a:endParaRPr lang="ru-RU" sz="1200" i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6797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353497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0" y="9364133"/>
            <a:ext cx="6858000" cy="541867"/>
          </a:xfrm>
          <a:prstGeom prst="rect">
            <a:avLst/>
          </a:prstGeom>
          <a:gradFill>
            <a:gsLst>
              <a:gs pos="0">
                <a:srgbClr val="FF0000"/>
              </a:gs>
              <a:gs pos="65000">
                <a:srgbClr val="F2700E"/>
              </a:gs>
              <a:gs pos="83000">
                <a:srgbClr val="F2700E"/>
              </a:gs>
              <a:gs pos="100000">
                <a:srgbClr val="F2700E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rgbClr val="FF0000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101600" y="9364133"/>
            <a:ext cx="7061200" cy="553998"/>
          </a:xfrm>
          <a:prstGeom prst="rect">
            <a:avLst/>
          </a:prstGeom>
          <a:gradFill>
            <a:gsLst>
              <a:gs pos="0">
                <a:srgbClr val="FF0000"/>
              </a:gs>
              <a:gs pos="75000">
                <a:srgbClr val="F2700E"/>
              </a:gs>
              <a:gs pos="89000">
                <a:srgbClr val="F2700E"/>
              </a:gs>
              <a:gs pos="100000">
                <a:srgbClr val="F2700E"/>
              </a:gs>
            </a:gsLst>
            <a:lin ang="2159400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ЦЕНТРАЛЬНЫЙ ИНСТИТУТ ПОГОДЫ - ЦЕНТРАЛЬНЫЙ ИНСТИТУТ ПРОГНОЗОВ </a:t>
            </a:r>
          </a:p>
          <a:p>
            <a:pPr algn="ctr"/>
            <a:r>
              <a:rPr lang="ru-RU" sz="1500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В ГОДЫ ВЕЛИКОЙ ОТЕЧЕСТВЕННОЙ ВОЙНЫ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737" y="4293821"/>
            <a:ext cx="6328525" cy="3585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15644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6107</TotalTime>
  <Words>1591</Words>
  <Application>Microsoft Office PowerPoint</Application>
  <PresentationFormat>Лист A4 (210x297 мм)</PresentationFormat>
  <Paragraphs>127</Paragraphs>
  <Slides>29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7" baseType="lpstr">
      <vt:lpstr>Arial</vt:lpstr>
      <vt:lpstr>Arial Black</vt:lpstr>
      <vt:lpstr>Calibri</vt:lpstr>
      <vt:lpstr>Calibri Light</vt:lpstr>
      <vt:lpstr>Franklin Gothic Demi Cond</vt:lpstr>
      <vt:lpstr>Franklin Gothic Medium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ekruglova</dc:creator>
  <cp:lastModifiedBy>Наталья</cp:lastModifiedBy>
  <cp:revision>61</cp:revision>
  <dcterms:created xsi:type="dcterms:W3CDTF">2025-04-10T05:27:17Z</dcterms:created>
  <dcterms:modified xsi:type="dcterms:W3CDTF">2025-05-05T12:14:53Z</dcterms:modified>
</cp:coreProperties>
</file>