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97" r:id="rId2"/>
    <p:sldId id="306" r:id="rId3"/>
    <p:sldId id="299" r:id="rId4"/>
    <p:sldId id="300" r:id="rId5"/>
    <p:sldId id="301" r:id="rId6"/>
    <p:sldId id="307" r:id="rId7"/>
    <p:sldId id="302" r:id="rId8"/>
    <p:sldId id="311" r:id="rId9"/>
    <p:sldId id="308" r:id="rId10"/>
    <p:sldId id="303" r:id="rId11"/>
    <p:sldId id="309" r:id="rId12"/>
    <p:sldId id="310" r:id="rId13"/>
    <p:sldId id="305" r:id="rId1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4" autoAdjust="0"/>
    <p:restoredTop sz="94660"/>
  </p:normalViewPr>
  <p:slideViewPr>
    <p:cSldViewPr>
      <p:cViewPr varScale="1">
        <p:scale>
          <a:sx n="115" d="100"/>
          <a:sy n="115" d="100"/>
        </p:scale>
        <p:origin x="480" y="108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ttps://www.lelchitsy.by/wp-content/uploads/2017/01/4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0" b="3784"/>
          <a:stretch/>
        </p:blipFill>
        <p:spPr bwMode="auto">
          <a:xfrm>
            <a:off x="23650" y="-20311"/>
            <a:ext cx="9120350" cy="51659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" name="TextBox 8"/>
          <p:cNvSpPr txBox="1">
            <a:spLocks noChangeArrowheads="1"/>
          </p:cNvSpPr>
          <p:nvPr/>
        </p:nvSpPr>
        <p:spPr bwMode="auto">
          <a:xfrm>
            <a:off x="1547813" y="87313"/>
            <a:ext cx="620395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925" tIns="38963" rIns="77925" bIns="38963">
            <a:spAutoFit/>
          </a:bodyPr>
          <a:lstStyle/>
          <a:p>
            <a:pPr algn="ctr" eaLnBrk="1" hangingPunct="1"/>
            <a:r>
              <a:rPr lang="ru-RU" altLang="ru-RU" sz="1400" b="1" dirty="0">
                <a:latin typeface="Bahnschrift" panose="020B0502040204020203" pitchFamily="34" charset="0"/>
                <a:cs typeface="Times New Roman" pitchFamily="18" charset="0"/>
              </a:rPr>
              <a:t>ВОЕННАЯ АКАДЕМИЯ ГЕНЕРАЛЬНОГО ШТАБА</a:t>
            </a:r>
            <a:endParaRPr lang="en-US" altLang="ru-RU" sz="1400" b="1" dirty="0">
              <a:latin typeface="Bahnschrift" panose="020B0502040204020203" pitchFamily="34" charset="0"/>
              <a:cs typeface="Times New Roman" pitchFamily="18" charset="0"/>
            </a:endParaRPr>
          </a:p>
          <a:p>
            <a:pPr algn="ctr" eaLnBrk="1" hangingPunct="1"/>
            <a:r>
              <a:rPr lang="ru-RU" altLang="ru-RU" sz="1400" b="1" dirty="0">
                <a:latin typeface="Bahnschrift" panose="020B0502040204020203" pitchFamily="34" charset="0"/>
                <a:cs typeface="Times New Roman" pitchFamily="18" charset="0"/>
              </a:rPr>
              <a:t>ВООРУЖЕННЫХ СИЛ РОССИЙСКОЙ ФЕДЕРАЦИИ</a:t>
            </a:r>
          </a:p>
          <a:p>
            <a:pPr algn="ctr" eaLnBrk="1" hangingPunct="1"/>
            <a:r>
              <a:rPr lang="ru-RU" sz="1400" dirty="0">
                <a:latin typeface="Bahnschrift" panose="020B0502040204020203" pitchFamily="34" charset="0"/>
                <a:cs typeface="Times New Roman" pitchFamily="18" charset="0"/>
              </a:rPr>
              <a:t>Научно-исследовательский институт </a:t>
            </a:r>
            <a:r>
              <a:rPr lang="ru-RU" sz="1400" dirty="0" smtClean="0">
                <a:latin typeface="Bahnschrift" panose="020B0502040204020203" pitchFamily="34" charset="0"/>
                <a:cs typeface="Times New Roman" pitchFamily="18" charset="0"/>
              </a:rPr>
              <a:t>военной истории</a:t>
            </a:r>
            <a:endParaRPr lang="ru-RU" altLang="ru-RU" sz="1400" b="1" dirty="0">
              <a:latin typeface="Bahnschrift" panose="020B0502040204020203" pitchFamily="34" charset="0"/>
              <a:cs typeface="Times New Roman" pitchFamily="18" charset="0"/>
            </a:endParaRPr>
          </a:p>
        </p:txBody>
      </p:sp>
      <p:grpSp>
        <p:nvGrpSpPr>
          <p:cNvPr id="2" name="Группа 12"/>
          <p:cNvGrpSpPr>
            <a:grpSpLocks/>
          </p:cNvGrpSpPr>
          <p:nvPr/>
        </p:nvGrpSpPr>
        <p:grpSpPr bwMode="auto">
          <a:xfrm>
            <a:off x="3492500" y="771525"/>
            <a:ext cx="2159000" cy="647700"/>
            <a:chOff x="3518116" y="670814"/>
            <a:chExt cx="2048123" cy="736862"/>
          </a:xfrm>
        </p:grpSpPr>
        <p:pic>
          <p:nvPicPr>
            <p:cNvPr id="10" name="Picture 4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5F8F9"/>
                </a:clrFrom>
                <a:clrTo>
                  <a:srgbClr val="F5F8F9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914544" y="670814"/>
              <a:ext cx="1651695" cy="736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glow rad="101600">
                <a:schemeClr val="bg1">
                  <a:alpha val="60000"/>
                </a:schemeClr>
              </a:glow>
            </a:effectLst>
          </p:spPr>
        </p:pic>
        <p:pic>
          <p:nvPicPr>
            <p:cNvPr id="11" name="Picture 5" descr="KMO_140114_00027_1_t210_220246ит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5F8F9"/>
                </a:clrFrom>
                <a:clrTo>
                  <a:srgbClr val="F5F8F9">
                    <a:alpha val="0"/>
                  </a:srgbClr>
                </a:clrTo>
              </a:clrChange>
            </a:blip>
            <a:srcRect l="30667" t="48810" r="30980" b="11665"/>
            <a:stretch>
              <a:fillRect/>
            </a:stretch>
          </p:blipFill>
          <p:spPr bwMode="auto">
            <a:xfrm>
              <a:off x="3518116" y="761980"/>
              <a:ext cx="577625" cy="595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glow rad="101600">
                <a:schemeClr val="bg1">
                  <a:alpha val="60000"/>
                </a:schemeClr>
              </a:glow>
            </a:effectLst>
          </p:spPr>
        </p:pic>
      </p:grpSp>
      <p:sp>
        <p:nvSpPr>
          <p:cNvPr id="2052" name="TextBox 13"/>
          <p:cNvSpPr txBox="1">
            <a:spLocks noChangeArrowheads="1"/>
          </p:cNvSpPr>
          <p:nvPr/>
        </p:nvSpPr>
        <p:spPr bwMode="auto">
          <a:xfrm>
            <a:off x="0" y="4694238"/>
            <a:ext cx="91440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925" tIns="38963" rIns="77925" bIns="38963">
            <a:spAutoFit/>
          </a:bodyPr>
          <a:lstStyle/>
          <a:p>
            <a:pPr algn="ctr" eaLnBrk="1" hangingPunct="1"/>
            <a:r>
              <a:rPr lang="ru-RU" altLang="ru-RU" sz="1400" b="1" dirty="0" smtClean="0">
                <a:latin typeface="Bahnschrift" panose="020B0502040204020203" pitchFamily="34" charset="0"/>
                <a:cs typeface="Times New Roman" pitchFamily="18" charset="0"/>
              </a:rPr>
              <a:t>Москва 2025</a:t>
            </a:r>
            <a:endParaRPr lang="ru-RU" altLang="ru-RU" sz="1200" b="1" dirty="0">
              <a:latin typeface="Bahnschrift" panose="020B0502040204020203" pitchFamily="34" charset="0"/>
              <a:cs typeface="Times New Roman" pitchFamily="18" charset="0"/>
            </a:endParaRPr>
          </a:p>
        </p:txBody>
      </p:sp>
      <p:pic>
        <p:nvPicPr>
          <p:cNvPr id="2055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088" y="1058863"/>
            <a:ext cx="973137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19975" y="1103313"/>
            <a:ext cx="1039813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8" name="Прямоугольник 1"/>
          <p:cNvSpPr>
            <a:spLocks noChangeArrowheads="1"/>
          </p:cNvSpPr>
          <p:nvPr/>
        </p:nvSpPr>
        <p:spPr bwMode="auto">
          <a:xfrm>
            <a:off x="0" y="4150408"/>
            <a:ext cx="9144000" cy="50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7925" tIns="38963" rIns="77925" bIns="38963">
            <a:spAutoFit/>
          </a:bodyPr>
          <a:lstStyle/>
          <a:p>
            <a:pPr algn="ctr"/>
            <a:r>
              <a:rPr lang="ru-RU" sz="1400" b="1" dirty="0" smtClean="0">
                <a:latin typeface="Bahnschrift" panose="020B0502040204020203" pitchFamily="34" charset="0"/>
                <a:cs typeface="Times New Roman" pitchFamily="18" charset="0"/>
              </a:rPr>
              <a:t>Доктор исторических наук, </a:t>
            </a:r>
          </a:p>
          <a:p>
            <a:pPr algn="ctr"/>
            <a:r>
              <a:rPr lang="ru-RU" sz="1400" b="1" dirty="0" smtClean="0">
                <a:latin typeface="Bahnschrift" panose="020B0502040204020203" pitchFamily="34" charset="0"/>
                <a:cs typeface="Times New Roman" pitchFamily="18" charset="0"/>
              </a:rPr>
              <a:t>ПРЯМИЦЫН Владимир Николаевич</a:t>
            </a:r>
            <a:endParaRPr lang="ru-RU" sz="1400" b="1" dirty="0">
              <a:latin typeface="Bahnschrift" panose="020B0502040204020203" pitchFamily="34" charset="0"/>
              <a:cs typeface="Times New Roman" pitchFamily="18" charset="0"/>
            </a:endParaRPr>
          </a:p>
        </p:txBody>
      </p:sp>
      <p:sp>
        <p:nvSpPr>
          <p:cNvPr id="12" name="Прямоугольник 1"/>
          <p:cNvSpPr>
            <a:spLocks noChangeArrowheads="1"/>
          </p:cNvSpPr>
          <p:nvPr/>
        </p:nvSpPr>
        <p:spPr bwMode="auto">
          <a:xfrm>
            <a:off x="-17463" y="2139950"/>
            <a:ext cx="916146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Роль Партизанского движения 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в гидрометеорологическом обеспечении Красной армии 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в годы Великой Отечественной войны</a:t>
            </a:r>
          </a:p>
        </p:txBody>
      </p:sp>
    </p:spTree>
    <p:extLst>
      <p:ext uri="{BB962C8B-B14F-4D97-AF65-F5344CB8AC3E}">
        <p14:creationId xmlns:p14="http://schemas.microsoft.com/office/powerpoint/2010/main" val="1222480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lelchitsy.by/wp-content/uploads/2017/01/4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0" b="3784"/>
          <a:stretch/>
        </p:blipFill>
        <p:spPr bwMode="auto">
          <a:xfrm>
            <a:off x="23650" y="-20311"/>
            <a:ext cx="9120350" cy="51659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0" y="482600"/>
            <a:ext cx="9144000" cy="158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8582025" y="7938"/>
            <a:ext cx="527050" cy="4572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r>
              <a:rPr lang="ru-RU" sz="1200" b="1" dirty="0">
                <a:solidFill>
                  <a:schemeClr val="tx1"/>
                </a:solidFill>
                <a:latin typeface="Bahnschrift" panose="020B0502040204020203" pitchFamily="34" charset="0"/>
                <a:cs typeface="Times New Roman" pitchFamily="18" charset="0"/>
              </a:rPr>
              <a:t>1</a:t>
            </a:r>
          </a:p>
        </p:txBody>
      </p:sp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5" y="20638"/>
            <a:ext cx="403225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467544" y="-20538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Роль Партизанского движения </a:t>
            </a:r>
            <a:r>
              <a:rPr lang="ru-RU" sz="1400" b="1" dirty="0" smtClean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в </a:t>
            </a:r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гидрометеорологическом обеспечении Красной армии </a:t>
            </a:r>
          </a:p>
          <a:p>
            <a:pPr algn="ctr"/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в годы Великой Отечественной войны</a:t>
            </a:r>
          </a:p>
        </p:txBody>
      </p:sp>
      <p:pic>
        <p:nvPicPr>
          <p:cNvPr id="4100" name="Picture 4" descr="https://warheroes.ru/content/images/photodocs/1369/original/c1a2315ef8193c8aa01625cc58825ae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627534"/>
            <a:ext cx="2789726" cy="3024336"/>
          </a:xfrm>
          <a:prstGeom prst="rect">
            <a:avLst/>
          </a:prstGeom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95623" y="3707035"/>
            <a:ext cx="48134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Bahnschrift" panose="020B0502040204020203" pitchFamily="34" charset="0"/>
              </a:rPr>
              <a:t>«К зиме 1941–1942 гг. советские войска вынуждены были оставить территорию западной части ЕТС, и на всем громадном пространстве от линии фронта до Британских островов не было ни одной метеостанции, сводки которой можно было бы использовать</a:t>
            </a:r>
            <a:r>
              <a:rPr lang="ru-RU" sz="1400" dirty="0" smtClean="0">
                <a:latin typeface="Bahnschrift" panose="020B0502040204020203" pitchFamily="34" charset="0"/>
              </a:rPr>
              <a:t>»</a:t>
            </a:r>
          </a:p>
          <a:p>
            <a:pPr algn="r"/>
            <a:r>
              <a:rPr lang="ru-RU" sz="1400" dirty="0" smtClean="0">
                <a:latin typeface="Bahnschrift" panose="020B0502040204020203" pitchFamily="34" charset="0"/>
              </a:rPr>
              <a:t>Начальник ГУГМС КА Е.К. Федоров</a:t>
            </a:r>
            <a:endParaRPr lang="ru-RU" sz="1400" dirty="0">
              <a:latin typeface="Bahnschrift" panose="020B0502040204020203" pitchFamily="34" charset="0"/>
            </a:endParaRPr>
          </a:p>
        </p:txBody>
      </p:sp>
      <p:pic>
        <p:nvPicPr>
          <p:cNvPr id="16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7534"/>
            <a:ext cx="4092460" cy="4392488"/>
          </a:xfrm>
          <a:prstGeom prst="rect">
            <a:avLst/>
          </a:prstGeom>
          <a:noFill/>
          <a:ln w="2857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22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lelchitsy.by/wp-content/uploads/2017/01/4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0" b="3784"/>
          <a:stretch/>
        </p:blipFill>
        <p:spPr bwMode="auto">
          <a:xfrm>
            <a:off x="23650" y="-20311"/>
            <a:ext cx="9120350" cy="51659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0" y="482600"/>
            <a:ext cx="9144000" cy="158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8582025" y="7938"/>
            <a:ext cx="527050" cy="4572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Bahnschrift" panose="020B0502040204020203" pitchFamily="34" charset="0"/>
                <a:cs typeface="Times New Roman" pitchFamily="18" charset="0"/>
              </a:rPr>
              <a:t>2</a:t>
            </a:r>
            <a:endParaRPr lang="ru-RU" sz="1200" b="1" dirty="0">
              <a:solidFill>
                <a:schemeClr val="tx1"/>
              </a:solidFill>
              <a:latin typeface="Bahnschrift" panose="020B0502040204020203" pitchFamily="34" charset="0"/>
              <a:cs typeface="Times New Roman" pitchFamily="18" charset="0"/>
            </a:endParaRPr>
          </a:p>
        </p:txBody>
      </p:sp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5" y="20638"/>
            <a:ext cx="403225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467544" y="-20538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Роль Партизанского движения </a:t>
            </a:r>
            <a:r>
              <a:rPr lang="ru-RU" sz="1400" b="1" dirty="0" smtClean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в </a:t>
            </a:r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гидрометеорологическом обеспечении Красной армии </a:t>
            </a:r>
          </a:p>
          <a:p>
            <a:pPr algn="ctr"/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в годы Великой Отечественной войны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8" b="5536"/>
          <a:stretch/>
        </p:blipFill>
        <p:spPr>
          <a:xfrm>
            <a:off x="179511" y="614095"/>
            <a:ext cx="3172819" cy="4397391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sp>
        <p:nvSpPr>
          <p:cNvPr id="27" name="Прямоугольник 1"/>
          <p:cNvSpPr>
            <a:spLocks noChangeArrowheads="1"/>
          </p:cNvSpPr>
          <p:nvPr/>
        </p:nvSpPr>
        <p:spPr bwMode="auto">
          <a:xfrm>
            <a:off x="3329402" y="601321"/>
            <a:ext cx="2397207" cy="50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7925" tIns="38963" rIns="77925" bIns="38963">
            <a:spAutoFit/>
          </a:bodyPr>
          <a:lstStyle/>
          <a:p>
            <a:r>
              <a:rPr lang="ru-RU" sz="1400" b="1" dirty="0">
                <a:latin typeface="Bahnschrift" panose="020B0502040204020203" pitchFamily="34" charset="0"/>
                <a:cs typeface="Times New Roman" pitchFamily="18" charset="0"/>
              </a:rPr>
              <a:t>ЦАМО РФ. Ф. 35. Оп. 11264. </a:t>
            </a:r>
            <a:endParaRPr lang="ru-RU" sz="1400" b="1" dirty="0" smtClean="0">
              <a:latin typeface="Bahnschrift" panose="020B0502040204020203" pitchFamily="34" charset="0"/>
              <a:cs typeface="Times New Roman" pitchFamily="18" charset="0"/>
            </a:endParaRPr>
          </a:p>
          <a:p>
            <a:r>
              <a:rPr lang="ru-RU" sz="1400" b="1" dirty="0" smtClean="0">
                <a:latin typeface="Bahnschrift" panose="020B0502040204020203" pitchFamily="34" charset="0"/>
                <a:cs typeface="Times New Roman" pitchFamily="18" charset="0"/>
              </a:rPr>
              <a:t>Д</a:t>
            </a:r>
            <a:r>
              <a:rPr lang="ru-RU" sz="1400" b="1" dirty="0">
                <a:latin typeface="Bahnschrift" panose="020B0502040204020203" pitchFamily="34" charset="0"/>
                <a:cs typeface="Times New Roman" pitchFamily="18" charset="0"/>
              </a:rPr>
              <a:t>. 10. Л. 40.</a:t>
            </a:r>
          </a:p>
        </p:txBody>
      </p:sp>
      <p:sp>
        <p:nvSpPr>
          <p:cNvPr id="3" name="Овал 2"/>
          <p:cNvSpPr/>
          <p:nvPr/>
        </p:nvSpPr>
        <p:spPr>
          <a:xfrm>
            <a:off x="611560" y="3363838"/>
            <a:ext cx="2520280" cy="50405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0000"/>
                </a:solidFill>
              </a:ln>
              <a:noFill/>
            </a:endParaRPr>
          </a:p>
        </p:txBody>
      </p:sp>
      <p:pic>
        <p:nvPicPr>
          <p:cNvPr id="1026" name="Picture 2" descr="https://cdn.fishki.net/upload/post/201603/10/1879168/03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214" y="1292603"/>
            <a:ext cx="5500730" cy="3719541"/>
          </a:xfrm>
          <a:prstGeom prst="rect">
            <a:avLst/>
          </a:prstGeom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Овал 15"/>
          <p:cNvSpPr/>
          <p:nvPr/>
        </p:nvSpPr>
        <p:spPr>
          <a:xfrm>
            <a:off x="683568" y="1735888"/>
            <a:ext cx="2520280" cy="50405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24180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lelchitsy.by/wp-content/uploads/2017/01/4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0" b="3784"/>
          <a:stretch/>
        </p:blipFill>
        <p:spPr bwMode="auto">
          <a:xfrm>
            <a:off x="23650" y="-20311"/>
            <a:ext cx="9120350" cy="51659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0" y="482600"/>
            <a:ext cx="9144000" cy="158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8582025" y="7938"/>
            <a:ext cx="527050" cy="4572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Bahnschrift" panose="020B0502040204020203" pitchFamily="34" charset="0"/>
                <a:cs typeface="Times New Roman" pitchFamily="18" charset="0"/>
              </a:rPr>
              <a:t>3</a:t>
            </a:r>
            <a:endParaRPr lang="ru-RU" sz="1200" b="1" dirty="0">
              <a:solidFill>
                <a:schemeClr val="tx1"/>
              </a:solidFill>
              <a:latin typeface="Bahnschrift" panose="020B0502040204020203" pitchFamily="34" charset="0"/>
              <a:cs typeface="Times New Roman" pitchFamily="18" charset="0"/>
            </a:endParaRPr>
          </a:p>
        </p:txBody>
      </p:sp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5" y="20638"/>
            <a:ext cx="403225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467544" y="-20538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Роль Партизанского движения </a:t>
            </a:r>
            <a:r>
              <a:rPr lang="ru-RU" sz="1400" b="1" dirty="0" smtClean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в </a:t>
            </a:r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гидрометеорологическом обеспечении Красной армии </a:t>
            </a:r>
          </a:p>
          <a:p>
            <a:pPr algn="ctr"/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в годы Великой Отечественной войны</a:t>
            </a:r>
          </a:p>
        </p:txBody>
      </p:sp>
      <p:sp>
        <p:nvSpPr>
          <p:cNvPr id="7" name="AutoShape 10"/>
          <p:cNvSpPr>
            <a:spLocks noChangeArrowheads="1"/>
          </p:cNvSpPr>
          <p:nvPr/>
        </p:nvSpPr>
        <p:spPr bwMode="auto">
          <a:xfrm>
            <a:off x="107504" y="2630893"/>
            <a:ext cx="1784926" cy="835640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300" dirty="0" smtClean="0">
                <a:solidFill>
                  <a:srgbClr val="000000"/>
                </a:solidFill>
                <a:latin typeface="Bahnschrift" panose="020B0502040204020203" pitchFamily="34" charset="0"/>
                <a:cs typeface="Arial" pitchFamily="34" charset="0"/>
              </a:rPr>
              <a:t>Обмен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300" dirty="0" smtClean="0">
                <a:solidFill>
                  <a:srgbClr val="000000"/>
                </a:solidFill>
                <a:latin typeface="Bahnschrift" panose="020B0502040204020203" pitchFamily="34" charset="0"/>
                <a:cs typeface="Arial" pitchFamily="34" charset="0"/>
              </a:rPr>
              <a:t>информацией 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300" dirty="0" smtClean="0">
                <a:solidFill>
                  <a:srgbClr val="000000"/>
                </a:solidFill>
                <a:latin typeface="Bahnschrift" panose="020B0502040204020203" pitchFamily="34" charset="0"/>
                <a:cs typeface="Arial" pitchFamily="34" charset="0"/>
              </a:rPr>
              <a:t>с союзниками</a:t>
            </a:r>
            <a:endParaRPr kumimoji="0" lang="ru-RU" sz="13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Bahnschrift" panose="020B0502040204020203" pitchFamily="34" charset="0"/>
              <a:cs typeface="Arial" pitchFamily="34" charset="0"/>
            </a:endParaRPr>
          </a:p>
        </p:txBody>
      </p:sp>
      <p:sp>
        <p:nvSpPr>
          <p:cNvPr id="8" name="Стрелка вверх 7"/>
          <p:cNvSpPr/>
          <p:nvPr/>
        </p:nvSpPr>
        <p:spPr>
          <a:xfrm rot="10800000">
            <a:off x="2332623" y="1277816"/>
            <a:ext cx="278870" cy="458866"/>
          </a:xfrm>
          <a:prstGeom prst="upArrow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ru-RU" sz="1600" b="1">
              <a:solidFill>
                <a:srgbClr val="000000"/>
              </a:solidFill>
              <a:latin typeface="Bahnschrift" panose="020B0502040204020203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" name="AutoShape 10"/>
          <p:cNvSpPr>
            <a:spLocks noChangeArrowheads="1"/>
          </p:cNvSpPr>
          <p:nvPr/>
        </p:nvSpPr>
        <p:spPr bwMode="auto">
          <a:xfrm>
            <a:off x="1583935" y="1699214"/>
            <a:ext cx="1776247" cy="833341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srgbClr val="000000"/>
                </a:solidFill>
                <a:latin typeface="Bahnschrift" panose="020B0502040204020203" pitchFamily="34" charset="0"/>
                <a:cs typeface="Arial" pitchFamily="34" charset="0"/>
              </a:rPr>
              <a:t>Радиоперехват и дешифрирование сводок противника</a:t>
            </a:r>
          </a:p>
        </p:txBody>
      </p:sp>
      <p:sp>
        <p:nvSpPr>
          <p:cNvPr id="10" name="AutoShape 10"/>
          <p:cNvSpPr>
            <a:spLocks noChangeArrowheads="1"/>
          </p:cNvSpPr>
          <p:nvPr/>
        </p:nvSpPr>
        <p:spPr bwMode="auto">
          <a:xfrm>
            <a:off x="2723745" y="2645477"/>
            <a:ext cx="1776247" cy="825192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srgbClr val="000000"/>
                </a:solidFill>
                <a:latin typeface="Bahnschrift" panose="020B0502040204020203" pitchFamily="34" charset="0"/>
                <a:cs typeface="Arial" pitchFamily="34" charset="0"/>
              </a:rPr>
              <a:t>Авиационная разведка погоды за линией фронта</a:t>
            </a:r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3929606" y="1707048"/>
            <a:ext cx="1784926" cy="829057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250" dirty="0" smtClean="0">
                <a:solidFill>
                  <a:srgbClr val="000000"/>
                </a:solidFill>
                <a:latin typeface="Bahnschrift" panose="020B0502040204020203" pitchFamily="34" charset="0"/>
                <a:cs typeface="Arial" pitchFamily="34" charset="0"/>
              </a:rPr>
              <a:t>Организация пунктов наблюдения </a:t>
            </a: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250" dirty="0" smtClean="0">
                <a:solidFill>
                  <a:srgbClr val="000000"/>
                </a:solidFill>
                <a:latin typeface="Bahnschrift" panose="020B0502040204020203" pitchFamily="34" charset="0"/>
                <a:cs typeface="Arial" pitchFamily="34" charset="0"/>
              </a:rPr>
              <a:t>за погодой </a:t>
            </a: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250" dirty="0" smtClean="0">
                <a:solidFill>
                  <a:srgbClr val="000000"/>
                </a:solidFill>
                <a:latin typeface="Bahnschrift" panose="020B0502040204020203" pitchFamily="34" charset="0"/>
                <a:cs typeface="Arial" pitchFamily="34" charset="0"/>
              </a:rPr>
              <a:t>в тылу противника</a:t>
            </a:r>
            <a:endParaRPr lang="ru-RU" sz="1300" dirty="0">
              <a:solidFill>
                <a:srgbClr val="000000"/>
              </a:solidFill>
              <a:latin typeface="Bahnschrift" panose="020B0502040204020203" pitchFamily="34" charset="0"/>
              <a:cs typeface="Arial" pitchFamily="34" charset="0"/>
            </a:endParaRPr>
          </a:p>
        </p:txBody>
      </p:sp>
      <p:sp>
        <p:nvSpPr>
          <p:cNvPr id="13" name="Стрелка вверх 12"/>
          <p:cNvSpPr/>
          <p:nvPr/>
        </p:nvSpPr>
        <p:spPr>
          <a:xfrm rot="10800000">
            <a:off x="3484673" y="1258580"/>
            <a:ext cx="272264" cy="1372312"/>
          </a:xfrm>
          <a:prstGeom prst="upArrow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ru-RU" sz="1600" b="1">
              <a:solidFill>
                <a:srgbClr val="000000"/>
              </a:solidFill>
              <a:latin typeface="Bahnschrift" panose="020B0502040204020203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6" name="Стрелка вверх 15"/>
          <p:cNvSpPr/>
          <p:nvPr/>
        </p:nvSpPr>
        <p:spPr>
          <a:xfrm rot="10800000">
            <a:off x="4668176" y="1242701"/>
            <a:ext cx="278870" cy="458866"/>
          </a:xfrm>
          <a:prstGeom prst="upArrow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ru-RU" sz="1600" b="1">
              <a:solidFill>
                <a:srgbClr val="000000"/>
              </a:solidFill>
              <a:latin typeface="Bahnschrift" panose="020B0502040204020203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7" name="Стрелка вверх 16"/>
          <p:cNvSpPr/>
          <p:nvPr/>
        </p:nvSpPr>
        <p:spPr>
          <a:xfrm rot="10800000">
            <a:off x="835247" y="1284635"/>
            <a:ext cx="278870" cy="1337228"/>
          </a:xfrm>
          <a:prstGeom prst="upArrow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ru-RU" sz="1600" b="1">
              <a:solidFill>
                <a:srgbClr val="000000"/>
              </a:solidFill>
              <a:latin typeface="Bahnschrift" panose="020B0502040204020203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9" name="Скругленный прямоугольник 30"/>
          <p:cNvSpPr>
            <a:spLocks noChangeArrowheads="1"/>
          </p:cNvSpPr>
          <p:nvPr/>
        </p:nvSpPr>
        <p:spPr bwMode="auto">
          <a:xfrm>
            <a:off x="107504" y="555098"/>
            <a:ext cx="5583898" cy="72050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itchFamily="18" charset="0"/>
                <a:cs typeface="Arial" pitchFamily="34" charset="0"/>
              </a:rPr>
              <a:t>Основные направления получения сведений 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itchFamily="18" charset="0"/>
                <a:cs typeface="Arial" pitchFamily="34" charset="0"/>
              </a:rPr>
              <a:t>о фактической погоде с территории, 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itchFamily="18" charset="0"/>
                <a:cs typeface="Arial" pitchFamily="34" charset="0"/>
              </a:rPr>
              <a:t>подконтрольной противнику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Bahnschrift" panose="020B0502040204020203" pitchFamily="34" charset="0"/>
              <a:cs typeface="Arial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570" y="2617483"/>
            <a:ext cx="1737118" cy="2392698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sp>
        <p:nvSpPr>
          <p:cNvPr id="22" name="Прямоугольник 1"/>
          <p:cNvSpPr>
            <a:spLocks noChangeArrowheads="1"/>
          </p:cNvSpPr>
          <p:nvPr/>
        </p:nvSpPr>
        <p:spPr bwMode="auto">
          <a:xfrm>
            <a:off x="2038872" y="4500607"/>
            <a:ext cx="2490648" cy="50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7925" tIns="38963" rIns="77925" bIns="38963">
            <a:spAutoFit/>
          </a:bodyPr>
          <a:lstStyle/>
          <a:p>
            <a:pPr algn="r"/>
            <a:r>
              <a:rPr lang="ru-RU" sz="1400" b="1" dirty="0">
                <a:latin typeface="Bahnschrift" panose="020B0502040204020203" pitchFamily="34" charset="0"/>
                <a:cs typeface="Times New Roman" pitchFamily="18" charset="0"/>
              </a:rPr>
              <a:t>ЦАМО РФ. Ф. 35. Оп. 11264. </a:t>
            </a:r>
            <a:endParaRPr lang="ru-RU" sz="1400" b="1" dirty="0" smtClean="0">
              <a:latin typeface="Bahnschrift" panose="020B0502040204020203" pitchFamily="34" charset="0"/>
              <a:cs typeface="Times New Roman" pitchFamily="18" charset="0"/>
            </a:endParaRPr>
          </a:p>
          <a:p>
            <a:pPr algn="r"/>
            <a:r>
              <a:rPr lang="ru-RU" sz="1400" b="1" dirty="0" smtClean="0">
                <a:latin typeface="Bahnschrift" panose="020B0502040204020203" pitchFamily="34" charset="0"/>
                <a:cs typeface="Times New Roman" pitchFamily="18" charset="0"/>
              </a:rPr>
              <a:t>Д</a:t>
            </a:r>
            <a:r>
              <a:rPr lang="ru-RU" sz="1400" b="1" dirty="0">
                <a:latin typeface="Bahnschrift" panose="020B0502040204020203" pitchFamily="34" charset="0"/>
                <a:cs typeface="Times New Roman" pitchFamily="18" charset="0"/>
              </a:rPr>
              <a:t>. 10. Л. 251, 251 об.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285" y="620243"/>
            <a:ext cx="3187900" cy="4391002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sp>
        <p:nvSpPr>
          <p:cNvPr id="23" name="Овал 22"/>
          <p:cNvSpPr/>
          <p:nvPr/>
        </p:nvSpPr>
        <p:spPr>
          <a:xfrm>
            <a:off x="6001803" y="3219822"/>
            <a:ext cx="2974724" cy="7200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55078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lelchitsy.by/wp-content/uploads/2017/01/4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0" b="3784"/>
          <a:stretch/>
        </p:blipFill>
        <p:spPr bwMode="auto">
          <a:xfrm>
            <a:off x="23650" y="-20311"/>
            <a:ext cx="9120350" cy="51659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0" y="482600"/>
            <a:ext cx="9144000" cy="158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8582025" y="7938"/>
            <a:ext cx="527050" cy="4572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r>
              <a:rPr lang="ru-RU" sz="1200" b="1" dirty="0">
                <a:solidFill>
                  <a:schemeClr val="tx1"/>
                </a:solidFill>
                <a:latin typeface="Bahnschrift" panose="020B0502040204020203" pitchFamily="34" charset="0"/>
                <a:cs typeface="Times New Roman" pitchFamily="18" charset="0"/>
              </a:rPr>
              <a:t>4</a:t>
            </a:r>
          </a:p>
        </p:txBody>
      </p:sp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5" y="20638"/>
            <a:ext cx="403225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467544" y="-20538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Роль Партизанского движения </a:t>
            </a:r>
            <a:r>
              <a:rPr lang="ru-RU" sz="1400" b="1" dirty="0" smtClean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в </a:t>
            </a:r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гидрометеорологическом обеспечении Красной армии </a:t>
            </a:r>
          </a:p>
          <a:p>
            <a:pPr algn="ctr"/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в годы Великой Отечественной войны</a:t>
            </a:r>
          </a:p>
        </p:txBody>
      </p:sp>
      <p:sp>
        <p:nvSpPr>
          <p:cNvPr id="20" name="AutoShape 10"/>
          <p:cNvSpPr>
            <a:spLocks noChangeArrowheads="1"/>
          </p:cNvSpPr>
          <p:nvPr/>
        </p:nvSpPr>
        <p:spPr bwMode="auto">
          <a:xfrm>
            <a:off x="860517" y="1376070"/>
            <a:ext cx="1784926" cy="835640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300" dirty="0" smtClean="0">
                <a:solidFill>
                  <a:srgbClr val="000000"/>
                </a:solidFill>
                <a:latin typeface="Bahnschrift" panose="020B0502040204020203" pitchFamily="34" charset="0"/>
                <a:cs typeface="Arial" pitchFamily="34" charset="0"/>
              </a:rPr>
              <a:t>Наличие руководящих 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300" dirty="0" smtClean="0">
                <a:solidFill>
                  <a:srgbClr val="000000"/>
                </a:solidFill>
                <a:latin typeface="Bahnschrift" panose="020B0502040204020203" pitchFamily="34" charset="0"/>
                <a:cs typeface="Arial" pitchFamily="34" charset="0"/>
              </a:rPr>
              <a:t>и методических документов</a:t>
            </a:r>
            <a:endParaRPr kumimoji="0" lang="ru-RU" sz="13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Bahnschrift" panose="020B0502040204020203" pitchFamily="34" charset="0"/>
              <a:cs typeface="Arial" pitchFamily="34" charset="0"/>
            </a:endParaRPr>
          </a:p>
        </p:txBody>
      </p:sp>
      <p:sp>
        <p:nvSpPr>
          <p:cNvPr id="21" name="Стрелка вверх 20"/>
          <p:cNvSpPr/>
          <p:nvPr/>
        </p:nvSpPr>
        <p:spPr>
          <a:xfrm rot="10800000">
            <a:off x="1617885" y="915271"/>
            <a:ext cx="278870" cy="458866"/>
          </a:xfrm>
          <a:prstGeom prst="upArrow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ru-RU" sz="1600" b="1">
              <a:solidFill>
                <a:srgbClr val="000000"/>
              </a:solidFill>
              <a:latin typeface="Bahnschrift" panose="020B0502040204020203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2" name="AutoShape 10"/>
          <p:cNvSpPr>
            <a:spLocks noChangeArrowheads="1"/>
          </p:cNvSpPr>
          <p:nvPr/>
        </p:nvSpPr>
        <p:spPr bwMode="auto">
          <a:xfrm>
            <a:off x="2708622" y="1378369"/>
            <a:ext cx="1776247" cy="833341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srgbClr val="000000"/>
                </a:solidFill>
                <a:latin typeface="Bahnschrift" panose="020B0502040204020203" pitchFamily="34" charset="0"/>
                <a:cs typeface="Arial" pitchFamily="34" charset="0"/>
              </a:rPr>
              <a:t>Наличие необходимого количества подготовленных специалистов</a:t>
            </a:r>
            <a:endParaRPr lang="ru-RU" sz="1300" dirty="0">
              <a:solidFill>
                <a:srgbClr val="000000"/>
              </a:solidFill>
              <a:latin typeface="Bahnschrift" panose="020B0502040204020203" pitchFamily="34" charset="0"/>
              <a:cs typeface="Arial" pitchFamily="34" charset="0"/>
            </a:endParaRPr>
          </a:p>
        </p:txBody>
      </p:sp>
      <p:sp>
        <p:nvSpPr>
          <p:cNvPr id="23" name="AutoShape 10"/>
          <p:cNvSpPr>
            <a:spLocks noChangeArrowheads="1"/>
          </p:cNvSpPr>
          <p:nvPr/>
        </p:nvSpPr>
        <p:spPr bwMode="auto">
          <a:xfrm>
            <a:off x="4548048" y="1376070"/>
            <a:ext cx="1776247" cy="825192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srgbClr val="000000"/>
                </a:solidFill>
                <a:latin typeface="Bahnschrift" panose="020B0502040204020203" pitchFamily="34" charset="0"/>
                <a:cs typeface="Arial" pitchFamily="34" charset="0"/>
              </a:rPr>
              <a:t>Наличие необходимого количества наблюдательных приборов</a:t>
            </a:r>
            <a:endParaRPr lang="ru-RU" sz="1300" dirty="0">
              <a:solidFill>
                <a:srgbClr val="000000"/>
              </a:solidFill>
              <a:latin typeface="Bahnschrift" panose="020B0502040204020203" pitchFamily="34" charset="0"/>
              <a:cs typeface="Arial" pitchFamily="34" charset="0"/>
            </a:endParaRPr>
          </a:p>
        </p:txBody>
      </p:sp>
      <p:sp>
        <p:nvSpPr>
          <p:cNvPr id="24" name="AutoShape 10"/>
          <p:cNvSpPr>
            <a:spLocks noChangeArrowheads="1"/>
          </p:cNvSpPr>
          <p:nvPr/>
        </p:nvSpPr>
        <p:spPr bwMode="auto">
          <a:xfrm>
            <a:off x="6387474" y="1374137"/>
            <a:ext cx="1784926" cy="829057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250" dirty="0" smtClean="0">
                <a:solidFill>
                  <a:srgbClr val="000000"/>
                </a:solidFill>
                <a:latin typeface="Bahnschrift" panose="020B0502040204020203" pitchFamily="34" charset="0"/>
                <a:cs typeface="Arial" pitchFamily="34" charset="0"/>
              </a:rPr>
              <a:t>Наличие средств </a:t>
            </a: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250" dirty="0" smtClean="0">
                <a:solidFill>
                  <a:srgbClr val="000000"/>
                </a:solidFill>
                <a:latin typeface="Bahnschrift" panose="020B0502040204020203" pitchFamily="34" charset="0"/>
                <a:cs typeface="Arial" pitchFamily="34" charset="0"/>
              </a:rPr>
              <a:t>и каналов связи</a:t>
            </a:r>
            <a:endParaRPr lang="ru-RU" sz="1300" dirty="0">
              <a:solidFill>
                <a:srgbClr val="000000"/>
              </a:solidFill>
              <a:latin typeface="Bahnschrift" panose="020B0502040204020203" pitchFamily="34" charset="0"/>
              <a:cs typeface="Arial" pitchFamily="34" charset="0"/>
            </a:endParaRPr>
          </a:p>
        </p:txBody>
      </p:sp>
      <p:sp>
        <p:nvSpPr>
          <p:cNvPr id="25" name="Стрелка вверх 24"/>
          <p:cNvSpPr/>
          <p:nvPr/>
        </p:nvSpPr>
        <p:spPr>
          <a:xfrm rot="10800000">
            <a:off x="3457310" y="915271"/>
            <a:ext cx="278870" cy="458866"/>
          </a:xfrm>
          <a:prstGeom prst="upArrow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ru-RU" sz="1600" b="1">
              <a:solidFill>
                <a:srgbClr val="000000"/>
              </a:solidFill>
              <a:latin typeface="Bahnschrift" panose="020B0502040204020203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6" name="Стрелка вверх 25"/>
          <p:cNvSpPr/>
          <p:nvPr/>
        </p:nvSpPr>
        <p:spPr>
          <a:xfrm rot="10800000">
            <a:off x="5296736" y="915271"/>
            <a:ext cx="278870" cy="458866"/>
          </a:xfrm>
          <a:prstGeom prst="upArrow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ru-RU" sz="1600" b="1">
              <a:solidFill>
                <a:srgbClr val="000000"/>
              </a:solidFill>
              <a:latin typeface="Bahnschrift" panose="020B0502040204020203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7" name="Стрелка вверх 26"/>
          <p:cNvSpPr/>
          <p:nvPr/>
        </p:nvSpPr>
        <p:spPr>
          <a:xfrm rot="10800000">
            <a:off x="7136161" y="915271"/>
            <a:ext cx="278870" cy="458866"/>
          </a:xfrm>
          <a:prstGeom prst="upArrow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ru-RU" sz="1600" b="1">
              <a:solidFill>
                <a:srgbClr val="000000"/>
              </a:solidFill>
              <a:latin typeface="Bahnschrift" panose="020B0502040204020203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8" name="Скругленный прямоугольник 30"/>
          <p:cNvSpPr>
            <a:spLocks noChangeArrowheads="1"/>
          </p:cNvSpPr>
          <p:nvPr/>
        </p:nvSpPr>
        <p:spPr bwMode="auto">
          <a:xfrm>
            <a:off x="860517" y="626235"/>
            <a:ext cx="7311883" cy="432048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itchFamily="18" charset="0"/>
                <a:cs typeface="Arial" pitchFamily="34" charset="0"/>
              </a:rPr>
              <a:t>Условия, необходимые для организации метеорологических наблюдений в партизанских отрядах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Bahnschrift" panose="020B0502040204020203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63" t="6863" r="17648" b="8498"/>
          <a:stretch/>
        </p:blipFill>
        <p:spPr>
          <a:xfrm>
            <a:off x="971600" y="2327932"/>
            <a:ext cx="1800200" cy="2664296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pic>
        <p:nvPicPr>
          <p:cNvPr id="2050" name="Picture 2" descr="https://189131.selcdn.ru/leonardo/uploadsForSiteId/29157/texteditor/5d91f843-8f57-4d37-931a-071a00ac0e0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897" y="2309367"/>
            <a:ext cx="3657495" cy="2682861"/>
          </a:xfrm>
          <a:prstGeom prst="rect">
            <a:avLst/>
          </a:prstGeom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"/>
          <p:cNvSpPr>
            <a:spLocks noChangeArrowheads="1"/>
          </p:cNvSpPr>
          <p:nvPr/>
        </p:nvSpPr>
        <p:spPr bwMode="auto">
          <a:xfrm>
            <a:off x="2717701" y="3439926"/>
            <a:ext cx="1807987" cy="1155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7925" tIns="38963" rIns="77925" bIns="38963">
            <a:spAutoFit/>
          </a:bodyPr>
          <a:lstStyle/>
          <a:p>
            <a:pPr algn="ctr"/>
            <a:r>
              <a:rPr lang="ru-RU" sz="1400" b="1" dirty="0" smtClean="0">
                <a:latin typeface="Bahnschrift" panose="020B0502040204020203" pitchFamily="34" charset="0"/>
                <a:cs typeface="Times New Roman" pitchFamily="18" charset="0"/>
              </a:rPr>
              <a:t>Метеонаблюдения </a:t>
            </a:r>
          </a:p>
          <a:p>
            <a:pPr algn="ctr"/>
            <a:r>
              <a:rPr lang="ru-RU" sz="1400" b="1" dirty="0" smtClean="0">
                <a:latin typeface="Bahnschrift" panose="020B0502040204020203" pitchFamily="34" charset="0"/>
                <a:cs typeface="Times New Roman" pitchFamily="18" charset="0"/>
              </a:rPr>
              <a:t>и передача их результатов в партизанском </a:t>
            </a:r>
          </a:p>
          <a:p>
            <a:pPr algn="ctr"/>
            <a:r>
              <a:rPr lang="ru-RU" sz="1400" b="1" dirty="0" smtClean="0">
                <a:latin typeface="Bahnschrift" panose="020B0502040204020203" pitchFamily="34" charset="0"/>
                <a:cs typeface="Times New Roman" pitchFamily="18" charset="0"/>
              </a:rPr>
              <a:t>отряде</a:t>
            </a:r>
            <a:endParaRPr lang="ru-RU" sz="1400" b="1" dirty="0">
              <a:latin typeface="Bahnschrift" panose="020B0502040204020203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48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lelchitsy.by/wp-content/uploads/2017/01/4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0" b="3784"/>
          <a:stretch/>
        </p:blipFill>
        <p:spPr bwMode="auto">
          <a:xfrm>
            <a:off x="23650" y="-20311"/>
            <a:ext cx="9120350" cy="51659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0" y="482600"/>
            <a:ext cx="9144000" cy="158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8582025" y="7938"/>
            <a:ext cx="527050" cy="4572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r>
              <a:rPr lang="ru-RU" sz="1200" b="1" dirty="0">
                <a:solidFill>
                  <a:schemeClr val="tx1"/>
                </a:solidFill>
                <a:latin typeface="Bahnschrift" panose="020B0502040204020203" pitchFamily="34" charset="0"/>
                <a:cs typeface="Times New Roman" pitchFamily="18" charset="0"/>
              </a:rPr>
              <a:t>5</a:t>
            </a:r>
          </a:p>
        </p:txBody>
      </p:sp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5" y="20638"/>
            <a:ext cx="403225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467544" y="-20538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Роль Партизанского движения </a:t>
            </a:r>
            <a:r>
              <a:rPr lang="ru-RU" sz="1400" b="1" dirty="0" smtClean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в </a:t>
            </a:r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гидрометеорологическом обеспечении Красной армии </a:t>
            </a:r>
          </a:p>
          <a:p>
            <a:pPr algn="ctr"/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в годы Великой Отечественной войны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399519" y="501650"/>
            <a:ext cx="557681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Bahnschrift" panose="020B0502040204020203" pitchFamily="34" charset="0"/>
              </a:rPr>
              <a:t>«</a:t>
            </a:r>
            <a:r>
              <a:rPr lang="ru-RU" sz="1400" dirty="0">
                <a:latin typeface="Bahnschrift" panose="020B0502040204020203" pitchFamily="34" charset="0"/>
              </a:rPr>
              <a:t>Авиация дальнего действия в своей работе крайне заинтересована в получении метеорологических данных с территории временно оккупированной противником. Отсутствие этих сведений не дает возможности точно ориентироваться в условиях погоды при полетах АДД, а это приводит к срыву операций и непроизводительной трате материально-технического ресурса и горючего. В связи с этим, считаю чрезвычайно важным мероприятием организацию метеорологических наблюдений в партизанских отрядах. Прошу усилить проводимую Вами совместно с Главным управлением гидрометеорологической службы заброску </a:t>
            </a:r>
            <a:r>
              <a:rPr lang="ru-RU" sz="1400" dirty="0" err="1">
                <a:latin typeface="Bahnschrift" panose="020B0502040204020203" pitchFamily="34" charset="0"/>
              </a:rPr>
              <a:t>метеонаблюдателей</a:t>
            </a:r>
            <a:r>
              <a:rPr lang="ru-RU" sz="1400" dirty="0">
                <a:latin typeface="Bahnschrift" panose="020B0502040204020203" pitchFamily="34" charset="0"/>
              </a:rPr>
              <a:t> в партизанские отряды, с тем, чтобы в самый короткий срок организовать метеонаблюдения не менее чем в 100 отрядах…, обязать командиров партизанских отрядов приравнять передачу донесений о погоде к боевой работе и обеспечить своевременную и бесперебойную передачу этих донесений в установленные ГУГМС СССР сроки</a:t>
            </a:r>
            <a:r>
              <a:rPr lang="ru-RU" sz="1400" dirty="0" smtClean="0">
                <a:latin typeface="Bahnschrift" panose="020B0502040204020203" pitchFamily="34" charset="0"/>
              </a:rPr>
              <a:t>»</a:t>
            </a:r>
          </a:p>
          <a:p>
            <a:pPr algn="r"/>
            <a:r>
              <a:rPr lang="ru-RU" sz="1400" dirty="0" smtClean="0">
                <a:latin typeface="Bahnschrift" panose="020B0502040204020203" pitchFamily="34" charset="0"/>
              </a:rPr>
              <a:t>Командующий АДД А.Е. Голованов</a:t>
            </a:r>
            <a:endParaRPr lang="ru-RU" sz="1400" dirty="0">
              <a:latin typeface="Bahnschrift" panose="020B0502040204020203" pitchFamily="34" charset="0"/>
            </a:endParaRPr>
          </a:p>
        </p:txBody>
      </p:sp>
      <p:pic>
        <p:nvPicPr>
          <p:cNvPr id="3" name="Picture 2" descr="https://avatars.mds.yandex.net/get-zen_doc/3956088/pub_5fffeafefda7a253d3ca4d81_5fffeb2596f6d30d4cbc7422/scale_12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3631"/>
            <a:ext cx="3064144" cy="4377349"/>
          </a:xfrm>
          <a:prstGeom prst="rect">
            <a:avLst/>
          </a:prstGeom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318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lelchitsy.by/wp-content/uploads/2017/01/4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0" b="3784"/>
          <a:stretch/>
        </p:blipFill>
        <p:spPr bwMode="auto">
          <a:xfrm>
            <a:off x="23650" y="-20311"/>
            <a:ext cx="9120350" cy="51659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0" y="482600"/>
            <a:ext cx="9144000" cy="158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8582025" y="7938"/>
            <a:ext cx="527050" cy="4572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r>
              <a:rPr lang="ru-RU" sz="1200" b="1" dirty="0">
                <a:solidFill>
                  <a:schemeClr val="tx1"/>
                </a:solidFill>
                <a:latin typeface="Bahnschrift" panose="020B0502040204020203" pitchFamily="34" charset="0"/>
                <a:cs typeface="Times New Roman" pitchFamily="18" charset="0"/>
              </a:rPr>
              <a:t>6</a:t>
            </a:r>
          </a:p>
        </p:txBody>
      </p:sp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5" y="20638"/>
            <a:ext cx="403225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467544" y="-20538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Роль Партизанского движения </a:t>
            </a:r>
            <a:r>
              <a:rPr lang="ru-RU" sz="1400" b="1" dirty="0" smtClean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в </a:t>
            </a:r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гидрометеорологическом обеспечении Красной армии </a:t>
            </a:r>
          </a:p>
          <a:p>
            <a:pPr algn="ctr"/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в годы Великой Отечественной войны</a:t>
            </a:r>
          </a:p>
        </p:txBody>
      </p:sp>
      <p:sp>
        <p:nvSpPr>
          <p:cNvPr id="16" name="AutoShape 10"/>
          <p:cNvSpPr>
            <a:spLocks noChangeArrowheads="1"/>
          </p:cNvSpPr>
          <p:nvPr/>
        </p:nvSpPr>
        <p:spPr bwMode="auto">
          <a:xfrm>
            <a:off x="860517" y="1376070"/>
            <a:ext cx="1784926" cy="835640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300" dirty="0" smtClean="0">
                <a:solidFill>
                  <a:srgbClr val="000000"/>
                </a:solidFill>
                <a:latin typeface="Bahnschrift" panose="020B0502040204020203" pitchFamily="34" charset="0"/>
                <a:cs typeface="Arial" pitchFamily="34" charset="0"/>
              </a:rPr>
              <a:t>Сотрудники ГУГМС СССР, оставшиеся на оккупированной территории</a:t>
            </a:r>
            <a:endParaRPr kumimoji="0" lang="ru-RU" sz="13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Bahnschrift" panose="020B0502040204020203" pitchFamily="34" charset="0"/>
              <a:cs typeface="Arial" pitchFamily="34" charset="0"/>
            </a:endParaRPr>
          </a:p>
        </p:txBody>
      </p:sp>
      <p:sp>
        <p:nvSpPr>
          <p:cNvPr id="17" name="Стрелка вверх 16"/>
          <p:cNvSpPr/>
          <p:nvPr/>
        </p:nvSpPr>
        <p:spPr>
          <a:xfrm rot="10800000">
            <a:off x="1617885" y="915271"/>
            <a:ext cx="278870" cy="458866"/>
          </a:xfrm>
          <a:prstGeom prst="upArrow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ru-RU" sz="1600" b="1">
              <a:solidFill>
                <a:srgbClr val="000000"/>
              </a:solidFill>
              <a:latin typeface="Bahnschrift" panose="020B0502040204020203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9" name="AutoShape 10"/>
          <p:cNvSpPr>
            <a:spLocks noChangeArrowheads="1"/>
          </p:cNvSpPr>
          <p:nvPr/>
        </p:nvSpPr>
        <p:spPr bwMode="auto">
          <a:xfrm>
            <a:off x="2708622" y="1378369"/>
            <a:ext cx="1776247" cy="833341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srgbClr val="000000"/>
                </a:solidFill>
                <a:latin typeface="Bahnschrift" panose="020B0502040204020203" pitchFamily="34" charset="0"/>
                <a:cs typeface="Arial" pitchFamily="34" charset="0"/>
              </a:rPr>
              <a:t>Партизаны, прошедшие обучение на «большой земле»</a:t>
            </a:r>
            <a:endParaRPr lang="ru-RU" sz="1300" dirty="0">
              <a:solidFill>
                <a:srgbClr val="000000"/>
              </a:solidFill>
              <a:latin typeface="Bahnschrift" panose="020B0502040204020203" pitchFamily="34" charset="0"/>
              <a:cs typeface="Arial" pitchFamily="34" charset="0"/>
            </a:endParaRPr>
          </a:p>
        </p:txBody>
      </p:sp>
      <p:sp>
        <p:nvSpPr>
          <p:cNvPr id="29" name="AutoShape 10"/>
          <p:cNvSpPr>
            <a:spLocks noChangeArrowheads="1"/>
          </p:cNvSpPr>
          <p:nvPr/>
        </p:nvSpPr>
        <p:spPr bwMode="auto">
          <a:xfrm>
            <a:off x="4548048" y="1376070"/>
            <a:ext cx="1776247" cy="825192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srgbClr val="000000"/>
                </a:solidFill>
                <a:latin typeface="Bahnschrift" panose="020B0502040204020203" pitchFamily="34" charset="0"/>
                <a:cs typeface="Arial" pitchFamily="34" charset="0"/>
              </a:rPr>
              <a:t>Командированные специалисты</a:t>
            </a: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srgbClr val="000000"/>
                </a:solidFill>
                <a:latin typeface="Bahnschrift" panose="020B0502040204020203" pitchFamily="34" charset="0"/>
                <a:cs typeface="Arial" pitchFamily="34" charset="0"/>
              </a:rPr>
              <a:t>учреждений</a:t>
            </a: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srgbClr val="000000"/>
                </a:solidFill>
                <a:latin typeface="Bahnschrift" panose="020B0502040204020203" pitchFamily="34" charset="0"/>
                <a:cs typeface="Arial" pitchFamily="34" charset="0"/>
              </a:rPr>
              <a:t> ГУГМС КА</a:t>
            </a:r>
            <a:endParaRPr lang="ru-RU" sz="1300" dirty="0">
              <a:solidFill>
                <a:srgbClr val="000000"/>
              </a:solidFill>
              <a:latin typeface="Bahnschrift" panose="020B0502040204020203" pitchFamily="34" charset="0"/>
              <a:cs typeface="Arial" pitchFamily="34" charset="0"/>
            </a:endParaRPr>
          </a:p>
        </p:txBody>
      </p:sp>
      <p:sp>
        <p:nvSpPr>
          <p:cNvPr id="30" name="AutoShape 10"/>
          <p:cNvSpPr>
            <a:spLocks noChangeArrowheads="1"/>
          </p:cNvSpPr>
          <p:nvPr/>
        </p:nvSpPr>
        <p:spPr bwMode="auto">
          <a:xfrm>
            <a:off x="6387474" y="1374137"/>
            <a:ext cx="1784926" cy="829057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250" dirty="0" smtClean="0">
                <a:solidFill>
                  <a:srgbClr val="000000"/>
                </a:solidFill>
                <a:latin typeface="Bahnschrift" panose="020B0502040204020203" pitchFamily="34" charset="0"/>
                <a:cs typeface="Arial" pitchFamily="34" charset="0"/>
              </a:rPr>
              <a:t>Командированные специалисты метеослужбы частей АДД</a:t>
            </a:r>
            <a:endParaRPr lang="ru-RU" sz="1300" dirty="0">
              <a:solidFill>
                <a:srgbClr val="000000"/>
              </a:solidFill>
              <a:latin typeface="Bahnschrift" panose="020B0502040204020203" pitchFamily="34" charset="0"/>
              <a:cs typeface="Arial" pitchFamily="34" charset="0"/>
            </a:endParaRPr>
          </a:p>
        </p:txBody>
      </p:sp>
      <p:sp>
        <p:nvSpPr>
          <p:cNvPr id="31" name="Стрелка вверх 30"/>
          <p:cNvSpPr/>
          <p:nvPr/>
        </p:nvSpPr>
        <p:spPr>
          <a:xfrm rot="10800000">
            <a:off x="3457310" y="915271"/>
            <a:ext cx="278870" cy="458866"/>
          </a:xfrm>
          <a:prstGeom prst="upArrow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ru-RU" sz="1600" b="1">
              <a:solidFill>
                <a:srgbClr val="000000"/>
              </a:solidFill>
              <a:latin typeface="Bahnschrift" panose="020B0502040204020203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2" name="Стрелка вверх 31"/>
          <p:cNvSpPr/>
          <p:nvPr/>
        </p:nvSpPr>
        <p:spPr>
          <a:xfrm rot="10800000">
            <a:off x="5296736" y="915271"/>
            <a:ext cx="278870" cy="458866"/>
          </a:xfrm>
          <a:prstGeom prst="upArrow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ru-RU" sz="1600" b="1">
              <a:solidFill>
                <a:srgbClr val="000000"/>
              </a:solidFill>
              <a:latin typeface="Bahnschrift" panose="020B0502040204020203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3" name="Стрелка вверх 32"/>
          <p:cNvSpPr/>
          <p:nvPr/>
        </p:nvSpPr>
        <p:spPr>
          <a:xfrm rot="10800000">
            <a:off x="7136161" y="915271"/>
            <a:ext cx="278870" cy="458866"/>
          </a:xfrm>
          <a:prstGeom prst="upArrow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ru-RU" sz="1600" b="1">
              <a:solidFill>
                <a:srgbClr val="000000"/>
              </a:solidFill>
              <a:latin typeface="Bahnschrift" panose="020B0502040204020203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4" name="Скругленный прямоугольник 30"/>
          <p:cNvSpPr>
            <a:spLocks noChangeArrowheads="1"/>
          </p:cNvSpPr>
          <p:nvPr/>
        </p:nvSpPr>
        <p:spPr bwMode="auto">
          <a:xfrm>
            <a:off x="860517" y="626235"/>
            <a:ext cx="7311883" cy="432048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itchFamily="18" charset="0"/>
                <a:cs typeface="Arial" pitchFamily="34" charset="0"/>
              </a:rPr>
              <a:t>Категории лиц, привлекавшихся к выполнению 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itchFamily="18" charset="0"/>
                <a:cs typeface="Arial" pitchFamily="34" charset="0"/>
              </a:rPr>
              <a:t>гидрометеорологических работ в партизанских отрядах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Bahnschrift" panose="020B0502040204020203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73" t="4214" r="17128" b="8986"/>
          <a:stretch/>
        </p:blipFill>
        <p:spPr>
          <a:xfrm>
            <a:off x="2339753" y="2263820"/>
            <a:ext cx="2105458" cy="2777412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1" t="5201" r="23401" b="9401"/>
          <a:stretch/>
        </p:blipFill>
        <p:spPr>
          <a:xfrm>
            <a:off x="4735461" y="2263820"/>
            <a:ext cx="1780755" cy="2785283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sp>
        <p:nvSpPr>
          <p:cNvPr id="20" name="Прямоугольник 1"/>
          <p:cNvSpPr>
            <a:spLocks noChangeArrowheads="1"/>
          </p:cNvSpPr>
          <p:nvPr/>
        </p:nvSpPr>
        <p:spPr bwMode="auto">
          <a:xfrm>
            <a:off x="47625" y="4531658"/>
            <a:ext cx="2267560" cy="50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7925" tIns="38963" rIns="77925" bIns="38963">
            <a:spAutoFit/>
          </a:bodyPr>
          <a:lstStyle/>
          <a:p>
            <a:pPr algn="r"/>
            <a:r>
              <a:rPr lang="ru-RU" sz="1400" b="1" dirty="0" smtClean="0">
                <a:latin typeface="Bahnschrift" panose="020B0502040204020203" pitchFamily="34" charset="0"/>
                <a:cs typeface="Times New Roman" pitchFamily="18" charset="0"/>
              </a:rPr>
              <a:t>Партизан-метеоролог </a:t>
            </a:r>
          </a:p>
          <a:p>
            <a:pPr algn="r"/>
            <a:r>
              <a:rPr lang="ru-RU" sz="1400" b="1" dirty="0" smtClean="0">
                <a:latin typeface="Bahnschrift" panose="020B0502040204020203" pitchFamily="34" charset="0"/>
                <a:cs typeface="Times New Roman" pitchFamily="18" charset="0"/>
              </a:rPr>
              <a:t>Г.М. Башкирова</a:t>
            </a:r>
            <a:endParaRPr lang="ru-RU" sz="1400" b="1" dirty="0">
              <a:latin typeface="Bahnschrift" panose="020B0502040204020203" pitchFamily="34" charset="0"/>
              <a:cs typeface="Times New Roman" pitchFamily="18" charset="0"/>
            </a:endParaRPr>
          </a:p>
        </p:txBody>
      </p:sp>
      <p:sp>
        <p:nvSpPr>
          <p:cNvPr id="21" name="Прямоугольник 1"/>
          <p:cNvSpPr>
            <a:spLocks noChangeArrowheads="1"/>
          </p:cNvSpPr>
          <p:nvPr/>
        </p:nvSpPr>
        <p:spPr bwMode="auto">
          <a:xfrm>
            <a:off x="6552912" y="4519285"/>
            <a:ext cx="2267560" cy="50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7925" tIns="38963" rIns="77925" bIns="38963">
            <a:spAutoFit/>
          </a:bodyPr>
          <a:lstStyle/>
          <a:p>
            <a:r>
              <a:rPr lang="ru-RU" sz="1400" b="1" dirty="0" smtClean="0">
                <a:latin typeface="Bahnschrift" panose="020B0502040204020203" pitchFamily="34" charset="0"/>
                <a:cs typeface="Times New Roman" pitchFamily="18" charset="0"/>
              </a:rPr>
              <a:t>Партизан-метеоролог </a:t>
            </a:r>
          </a:p>
          <a:p>
            <a:r>
              <a:rPr lang="ru-RU" sz="1400" b="1" dirty="0" smtClean="0">
                <a:latin typeface="Bahnschrift" panose="020B0502040204020203" pitchFamily="34" charset="0"/>
                <a:cs typeface="Times New Roman" pitchFamily="18" charset="0"/>
              </a:rPr>
              <a:t>Н.Н. </a:t>
            </a:r>
            <a:r>
              <a:rPr lang="ru-RU" sz="1400" b="1" dirty="0" err="1" smtClean="0">
                <a:latin typeface="Bahnschrift" panose="020B0502040204020203" pitchFamily="34" charset="0"/>
                <a:cs typeface="Times New Roman" pitchFamily="18" charset="0"/>
              </a:rPr>
              <a:t>Интересова</a:t>
            </a:r>
            <a:endParaRPr lang="ru-RU" sz="1400" b="1" dirty="0">
              <a:latin typeface="Bahnschrift" panose="020B0502040204020203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8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lelchitsy.by/wp-content/uploads/2017/01/4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0" b="3784"/>
          <a:stretch/>
        </p:blipFill>
        <p:spPr bwMode="auto">
          <a:xfrm>
            <a:off x="23650" y="-20311"/>
            <a:ext cx="9120350" cy="51659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0" y="482600"/>
            <a:ext cx="9144000" cy="158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8582025" y="7938"/>
            <a:ext cx="527050" cy="4572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Bahnschrift" panose="020B0502040204020203" pitchFamily="34" charset="0"/>
                <a:cs typeface="Times New Roman" pitchFamily="18" charset="0"/>
              </a:rPr>
              <a:t>7</a:t>
            </a:r>
            <a:endParaRPr lang="ru-RU" sz="1200" b="1" dirty="0">
              <a:solidFill>
                <a:schemeClr val="tx1"/>
              </a:solidFill>
              <a:latin typeface="Bahnschrift" panose="020B0502040204020203" pitchFamily="34" charset="0"/>
              <a:cs typeface="Times New Roman" pitchFamily="18" charset="0"/>
            </a:endParaRPr>
          </a:p>
        </p:txBody>
      </p:sp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5" y="20638"/>
            <a:ext cx="403225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467544" y="-20538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Роль Партизанского движения </a:t>
            </a:r>
            <a:r>
              <a:rPr lang="ru-RU" sz="1400" b="1" dirty="0" smtClean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в </a:t>
            </a:r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гидрометеорологическом обеспечении Красной армии </a:t>
            </a:r>
          </a:p>
          <a:p>
            <a:pPr algn="ctr"/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в годы Великой Отечественной войны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99" t="4027" r="19802" b="9175"/>
          <a:stretch/>
        </p:blipFill>
        <p:spPr>
          <a:xfrm>
            <a:off x="395536" y="549388"/>
            <a:ext cx="2880320" cy="4464496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2" t="14000" r="13689" b="24401"/>
          <a:stretch/>
        </p:blipFill>
        <p:spPr>
          <a:xfrm>
            <a:off x="3707904" y="549388"/>
            <a:ext cx="5174757" cy="4464496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sp>
        <p:nvSpPr>
          <p:cNvPr id="10" name="Прямоугольник 1"/>
          <p:cNvSpPr>
            <a:spLocks noChangeArrowheads="1"/>
          </p:cNvSpPr>
          <p:nvPr/>
        </p:nvSpPr>
        <p:spPr bwMode="auto">
          <a:xfrm>
            <a:off x="480327" y="4504310"/>
            <a:ext cx="2805877" cy="50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7925" tIns="38963" rIns="77925" bIns="38963">
            <a:spAutoFit/>
          </a:bodyPr>
          <a:lstStyle/>
          <a:p>
            <a:pPr algn="ctr"/>
            <a:r>
              <a:rPr lang="ru-RU" sz="1400" b="1" dirty="0" smtClean="0">
                <a:latin typeface="Bahnschrift" panose="020B0502040204020203" pitchFamily="34" charset="0"/>
                <a:cs typeface="Times New Roman" pitchFamily="18" charset="0"/>
              </a:rPr>
              <a:t>Гидрометеорологические работы в партизанском отряде</a:t>
            </a:r>
            <a:endParaRPr lang="ru-RU" sz="1400" b="1" dirty="0">
              <a:latin typeface="Bahnschrift" panose="020B0502040204020203" pitchFamily="34" charset="0"/>
              <a:cs typeface="Times New Roman" pitchFamily="18" charset="0"/>
            </a:endParaRPr>
          </a:p>
        </p:txBody>
      </p:sp>
      <p:sp>
        <p:nvSpPr>
          <p:cNvPr id="11" name="Прямоугольник 1"/>
          <p:cNvSpPr>
            <a:spLocks noChangeArrowheads="1"/>
          </p:cNvSpPr>
          <p:nvPr/>
        </p:nvSpPr>
        <p:spPr bwMode="auto">
          <a:xfrm>
            <a:off x="3681659" y="4120129"/>
            <a:ext cx="2805877" cy="940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7925" tIns="38963" rIns="77925" bIns="38963">
            <a:spAutoFit/>
          </a:bodyPr>
          <a:lstStyle/>
          <a:p>
            <a:r>
              <a:rPr lang="ru-RU" sz="1400" b="1" dirty="0" smtClean="0">
                <a:latin typeface="Bahnschrift" panose="020B0502040204020203" pitchFamily="34" charset="0"/>
                <a:cs typeface="Times New Roman" pitchFamily="18" charset="0"/>
              </a:rPr>
              <a:t>Подобные ящики</a:t>
            </a:r>
          </a:p>
          <a:p>
            <a:r>
              <a:rPr lang="ru-RU" sz="1400" b="1" dirty="0" smtClean="0">
                <a:latin typeface="Bahnschrift" panose="020B0502040204020203" pitchFamily="34" charset="0"/>
                <a:cs typeface="Times New Roman" pitchFamily="18" charset="0"/>
              </a:rPr>
              <a:t>использовали партизаны </a:t>
            </a:r>
          </a:p>
          <a:p>
            <a:r>
              <a:rPr lang="ru-RU" sz="1400" b="1" dirty="0" smtClean="0">
                <a:latin typeface="Bahnschrift" panose="020B0502040204020203" pitchFamily="34" charset="0"/>
                <a:cs typeface="Times New Roman" pitchFamily="18" charset="0"/>
              </a:rPr>
              <a:t>для переноски наблюдательных приборов</a:t>
            </a:r>
            <a:endParaRPr lang="ru-RU" sz="1400" b="1" dirty="0">
              <a:latin typeface="Bahnschrift" panose="020B0502040204020203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34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lelchitsy.by/wp-content/uploads/2017/01/4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0" b="3784"/>
          <a:stretch/>
        </p:blipFill>
        <p:spPr bwMode="auto">
          <a:xfrm>
            <a:off x="23650" y="-20311"/>
            <a:ext cx="9120350" cy="51659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0" y="482600"/>
            <a:ext cx="9144000" cy="158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8582025" y="7938"/>
            <a:ext cx="527050" cy="4572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r>
              <a:rPr lang="ru-RU" sz="1200" b="1" dirty="0">
                <a:solidFill>
                  <a:schemeClr val="tx1"/>
                </a:solidFill>
                <a:latin typeface="Bahnschrift" panose="020B0502040204020203" pitchFamily="34" charset="0"/>
                <a:cs typeface="Times New Roman" pitchFamily="18" charset="0"/>
              </a:rPr>
              <a:t>8</a:t>
            </a:r>
          </a:p>
        </p:txBody>
      </p:sp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5" y="20638"/>
            <a:ext cx="403225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467544" y="-20538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Роль Партизанского движения </a:t>
            </a:r>
            <a:r>
              <a:rPr lang="ru-RU" sz="1400" b="1" dirty="0" smtClean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в </a:t>
            </a:r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гидрометеорологическом обеспечении Красной армии </a:t>
            </a:r>
          </a:p>
          <a:p>
            <a:pPr algn="ctr"/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в годы Великой Отечественной войны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9" t="1649" r="1609" b="9239"/>
          <a:stretch/>
        </p:blipFill>
        <p:spPr>
          <a:xfrm>
            <a:off x="179512" y="627534"/>
            <a:ext cx="6264696" cy="4422138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6444208" y="589990"/>
            <a:ext cx="2805877" cy="2017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7925" tIns="38963" rIns="77925" bIns="38963">
            <a:spAutoFit/>
          </a:bodyPr>
          <a:lstStyle/>
          <a:p>
            <a:r>
              <a:rPr lang="ru-RU" sz="1400" b="1" dirty="0" smtClean="0">
                <a:latin typeface="Bahnschrift" panose="020B0502040204020203" pitchFamily="34" charset="0"/>
                <a:cs typeface="Times New Roman" pitchFamily="18" charset="0"/>
              </a:rPr>
              <a:t>На схеме отражено </a:t>
            </a:r>
          </a:p>
          <a:p>
            <a:r>
              <a:rPr lang="ru-RU" sz="1400" b="1" dirty="0" smtClean="0">
                <a:latin typeface="Bahnschrift" panose="020B0502040204020203" pitchFamily="34" charset="0"/>
                <a:cs typeface="Times New Roman" pitchFamily="18" charset="0"/>
              </a:rPr>
              <a:t>участие партизанских </a:t>
            </a:r>
          </a:p>
          <a:p>
            <a:r>
              <a:rPr lang="ru-RU" sz="1400" b="1" dirty="0" smtClean="0">
                <a:latin typeface="Bahnschrift" panose="020B0502040204020203" pitchFamily="34" charset="0"/>
                <a:cs typeface="Times New Roman" pitchFamily="18" charset="0"/>
              </a:rPr>
              <a:t>отрядов в метеорологическом обеспечении АДД </a:t>
            </a:r>
          </a:p>
          <a:p>
            <a:r>
              <a:rPr lang="ru-RU" sz="1400" b="1" dirty="0" smtClean="0">
                <a:latin typeface="Bahnschrift" panose="020B0502040204020203" pitchFamily="34" charset="0"/>
                <a:cs typeface="Times New Roman" pitchFamily="18" charset="0"/>
              </a:rPr>
              <a:t>в 1942-начале 1943 г. Впоследствии в эту схему включились Центральный </a:t>
            </a:r>
          </a:p>
          <a:p>
            <a:r>
              <a:rPr lang="ru-RU" sz="1400" b="1" dirty="0" smtClean="0">
                <a:latin typeface="Bahnschrift" panose="020B0502040204020203" pitchFamily="34" charset="0"/>
                <a:cs typeface="Times New Roman" pitchFamily="18" charset="0"/>
              </a:rPr>
              <a:t>и региональные штабы Партизанского движения</a:t>
            </a:r>
            <a:endParaRPr lang="ru-RU" sz="1400" b="1" dirty="0">
              <a:latin typeface="Bahnschrift" panose="020B0502040204020203" pitchFamily="34" charset="0"/>
              <a:cs typeface="Times New Roman" pitchFamily="18" charset="0"/>
            </a:endParaRPr>
          </a:p>
        </p:txBody>
      </p:sp>
      <p:sp>
        <p:nvSpPr>
          <p:cNvPr id="9" name="Прямоугольник 1"/>
          <p:cNvSpPr>
            <a:spLocks noChangeArrowheads="1"/>
          </p:cNvSpPr>
          <p:nvPr/>
        </p:nvSpPr>
        <p:spPr bwMode="auto">
          <a:xfrm>
            <a:off x="6481396" y="4540098"/>
            <a:ext cx="2490648" cy="50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7925" tIns="38963" rIns="77925" bIns="38963">
            <a:spAutoFit/>
          </a:bodyPr>
          <a:lstStyle/>
          <a:p>
            <a:r>
              <a:rPr lang="ru-RU" sz="1400" b="1" dirty="0">
                <a:latin typeface="Bahnschrift" panose="020B0502040204020203" pitchFamily="34" charset="0"/>
                <a:cs typeface="Times New Roman" pitchFamily="18" charset="0"/>
              </a:rPr>
              <a:t>ЦАМО РФ. Ф. 35. Оп. 11264. </a:t>
            </a:r>
            <a:endParaRPr lang="ru-RU" sz="1400" b="1" dirty="0" smtClean="0">
              <a:latin typeface="Bahnschrift" panose="020B0502040204020203" pitchFamily="34" charset="0"/>
              <a:cs typeface="Times New Roman" pitchFamily="18" charset="0"/>
            </a:endParaRPr>
          </a:p>
          <a:p>
            <a:r>
              <a:rPr lang="ru-RU" sz="1400" b="1" dirty="0" smtClean="0">
                <a:latin typeface="Bahnschrift" panose="020B0502040204020203" pitchFamily="34" charset="0"/>
                <a:cs typeface="Times New Roman" pitchFamily="18" charset="0"/>
              </a:rPr>
              <a:t>Д</a:t>
            </a:r>
            <a:r>
              <a:rPr lang="ru-RU" sz="1400" b="1" dirty="0">
                <a:latin typeface="Bahnschrift" panose="020B0502040204020203" pitchFamily="34" charset="0"/>
                <a:cs typeface="Times New Roman" pitchFamily="18" charset="0"/>
              </a:rPr>
              <a:t>. </a:t>
            </a:r>
            <a:r>
              <a:rPr lang="ru-RU" sz="1400" b="1" dirty="0" smtClean="0">
                <a:latin typeface="Bahnschrift" panose="020B0502040204020203" pitchFamily="34" charset="0"/>
                <a:cs typeface="Times New Roman" pitchFamily="18" charset="0"/>
              </a:rPr>
              <a:t>110</a:t>
            </a:r>
            <a:r>
              <a:rPr lang="ru-RU" sz="1400" b="1" dirty="0">
                <a:latin typeface="Bahnschrift" panose="020B0502040204020203" pitchFamily="34" charset="0"/>
                <a:cs typeface="Times New Roman" pitchFamily="18" charset="0"/>
              </a:rPr>
              <a:t>. Л. </a:t>
            </a:r>
            <a:r>
              <a:rPr lang="ru-RU" sz="1400" b="1" dirty="0" smtClean="0">
                <a:latin typeface="Bahnschrift" panose="020B0502040204020203" pitchFamily="34" charset="0"/>
                <a:cs typeface="Times New Roman" pitchFamily="18" charset="0"/>
              </a:rPr>
              <a:t>116.</a:t>
            </a:r>
            <a:endParaRPr lang="ru-RU" sz="1400" b="1" dirty="0">
              <a:latin typeface="Bahnschrift" panose="020B0502040204020203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08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lelchitsy.by/wp-content/uploads/2017/01/4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0" b="3784"/>
          <a:stretch/>
        </p:blipFill>
        <p:spPr bwMode="auto">
          <a:xfrm>
            <a:off x="23650" y="-20311"/>
            <a:ext cx="9120350" cy="51659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0" y="482600"/>
            <a:ext cx="9144000" cy="158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8582025" y="7938"/>
            <a:ext cx="527050" cy="4572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r>
              <a:rPr lang="ru-RU" sz="1200" b="1" dirty="0">
                <a:solidFill>
                  <a:schemeClr val="tx1"/>
                </a:solidFill>
                <a:latin typeface="Bahnschrift" panose="020B0502040204020203" pitchFamily="34" charset="0"/>
                <a:cs typeface="Times New Roman" pitchFamily="18" charset="0"/>
              </a:rPr>
              <a:t>9</a:t>
            </a:r>
          </a:p>
        </p:txBody>
      </p:sp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5" y="20638"/>
            <a:ext cx="403225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467544" y="-20538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Роль Партизанского движения </a:t>
            </a:r>
            <a:r>
              <a:rPr lang="ru-RU" sz="1400" b="1" dirty="0" smtClean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в </a:t>
            </a:r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гидрометеорологическом обеспечении Красной армии </a:t>
            </a:r>
          </a:p>
          <a:p>
            <a:pPr algn="ctr"/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в годы Великой Отечественной войны</a:t>
            </a:r>
          </a:p>
        </p:txBody>
      </p:sp>
      <p:sp>
        <p:nvSpPr>
          <p:cNvPr id="20" name="AutoShape 10"/>
          <p:cNvSpPr>
            <a:spLocks noChangeArrowheads="1"/>
          </p:cNvSpPr>
          <p:nvPr/>
        </p:nvSpPr>
        <p:spPr bwMode="auto">
          <a:xfrm>
            <a:off x="860517" y="1376070"/>
            <a:ext cx="1784926" cy="835640"/>
          </a:xfrm>
          <a:prstGeom prst="roundRect">
            <a:avLst>
              <a:gd name="adj" fmla="val 16667"/>
            </a:avLst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7030A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300" dirty="0" smtClean="0">
                <a:solidFill>
                  <a:srgbClr val="000000"/>
                </a:solidFill>
                <a:latin typeface="Bahnschrift" panose="020B0502040204020203" pitchFamily="34" charset="0"/>
                <a:cs typeface="Arial" pitchFamily="34" charset="0"/>
              </a:rPr>
              <a:t>Повышение качества прогнозирования по району фронта и территории СССР</a:t>
            </a:r>
            <a:endParaRPr kumimoji="0" lang="ru-RU" sz="13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Bahnschrift" panose="020B0502040204020203" pitchFamily="34" charset="0"/>
              <a:cs typeface="Arial" pitchFamily="34" charset="0"/>
            </a:endParaRPr>
          </a:p>
        </p:txBody>
      </p:sp>
      <p:sp>
        <p:nvSpPr>
          <p:cNvPr id="21" name="Стрелка вверх 20"/>
          <p:cNvSpPr/>
          <p:nvPr/>
        </p:nvSpPr>
        <p:spPr>
          <a:xfrm rot="10800000">
            <a:off x="1617885" y="915271"/>
            <a:ext cx="278870" cy="458866"/>
          </a:xfrm>
          <a:prstGeom prst="upArrow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7030A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ru-RU" sz="1600" b="1">
              <a:solidFill>
                <a:srgbClr val="000000"/>
              </a:solidFill>
              <a:latin typeface="Bahnschrift" panose="020B0502040204020203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2" name="AutoShape 10"/>
          <p:cNvSpPr>
            <a:spLocks noChangeArrowheads="1"/>
          </p:cNvSpPr>
          <p:nvPr/>
        </p:nvSpPr>
        <p:spPr bwMode="auto">
          <a:xfrm>
            <a:off x="2708622" y="1378369"/>
            <a:ext cx="1776247" cy="833341"/>
          </a:xfrm>
          <a:prstGeom prst="roundRect">
            <a:avLst>
              <a:gd name="adj" fmla="val 16667"/>
            </a:avLst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7030A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srgbClr val="000000"/>
                </a:solidFill>
                <a:latin typeface="Bahnschrift" panose="020B0502040204020203" pitchFamily="34" charset="0"/>
                <a:cs typeface="Arial" pitchFamily="34" charset="0"/>
              </a:rPr>
              <a:t>Обеспечение боевых вылетов АДД за линию фронта</a:t>
            </a:r>
            <a:endParaRPr lang="ru-RU" sz="1300" dirty="0">
              <a:solidFill>
                <a:srgbClr val="000000"/>
              </a:solidFill>
              <a:latin typeface="Bahnschrift" panose="020B0502040204020203" pitchFamily="34" charset="0"/>
              <a:cs typeface="Arial" pitchFamily="34" charset="0"/>
            </a:endParaRPr>
          </a:p>
        </p:txBody>
      </p:sp>
      <p:sp>
        <p:nvSpPr>
          <p:cNvPr id="23" name="AutoShape 10"/>
          <p:cNvSpPr>
            <a:spLocks noChangeArrowheads="1"/>
          </p:cNvSpPr>
          <p:nvPr/>
        </p:nvSpPr>
        <p:spPr bwMode="auto">
          <a:xfrm>
            <a:off x="4548048" y="1376070"/>
            <a:ext cx="1776247" cy="825192"/>
          </a:xfrm>
          <a:prstGeom prst="roundRect">
            <a:avLst>
              <a:gd name="adj" fmla="val 16667"/>
            </a:avLst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7030A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srgbClr val="000000"/>
                </a:solidFill>
                <a:latin typeface="Bahnschrift" panose="020B0502040204020203" pitchFamily="34" charset="0"/>
                <a:cs typeface="Arial" pitchFamily="34" charset="0"/>
              </a:rPr>
              <a:t>Обеспечение высадок воздушных десантов в тылу противника</a:t>
            </a:r>
            <a:endParaRPr lang="ru-RU" sz="1300" dirty="0">
              <a:solidFill>
                <a:srgbClr val="000000"/>
              </a:solidFill>
              <a:latin typeface="Bahnschrift" panose="020B0502040204020203" pitchFamily="34" charset="0"/>
              <a:cs typeface="Arial" pitchFamily="34" charset="0"/>
            </a:endParaRPr>
          </a:p>
        </p:txBody>
      </p:sp>
      <p:sp>
        <p:nvSpPr>
          <p:cNvPr id="24" name="AutoShape 10"/>
          <p:cNvSpPr>
            <a:spLocks noChangeArrowheads="1"/>
          </p:cNvSpPr>
          <p:nvPr/>
        </p:nvSpPr>
        <p:spPr bwMode="auto">
          <a:xfrm>
            <a:off x="6387474" y="1374137"/>
            <a:ext cx="1784926" cy="829057"/>
          </a:xfrm>
          <a:prstGeom prst="roundRect">
            <a:avLst>
              <a:gd name="adj" fmla="val 16667"/>
            </a:avLst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7030A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250" dirty="0" smtClean="0">
                <a:solidFill>
                  <a:srgbClr val="000000"/>
                </a:solidFill>
                <a:latin typeface="Bahnschrift" panose="020B0502040204020203" pitchFamily="34" charset="0"/>
                <a:cs typeface="Arial" pitchFamily="34" charset="0"/>
              </a:rPr>
              <a:t>Обеспечение воздушного сообщения партизан с «большой землей»</a:t>
            </a:r>
            <a:endParaRPr lang="ru-RU" sz="1300" dirty="0">
              <a:solidFill>
                <a:srgbClr val="000000"/>
              </a:solidFill>
              <a:latin typeface="Bahnschrift" panose="020B0502040204020203" pitchFamily="34" charset="0"/>
              <a:cs typeface="Arial" pitchFamily="34" charset="0"/>
            </a:endParaRPr>
          </a:p>
        </p:txBody>
      </p:sp>
      <p:sp>
        <p:nvSpPr>
          <p:cNvPr id="25" name="Стрелка вверх 24"/>
          <p:cNvSpPr/>
          <p:nvPr/>
        </p:nvSpPr>
        <p:spPr>
          <a:xfrm rot="10800000">
            <a:off x="3457310" y="915271"/>
            <a:ext cx="278870" cy="458866"/>
          </a:xfrm>
          <a:prstGeom prst="upArrow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7030A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ru-RU" sz="1600" b="1">
              <a:solidFill>
                <a:srgbClr val="000000"/>
              </a:solidFill>
              <a:latin typeface="Bahnschrift" panose="020B0502040204020203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6" name="Стрелка вверх 25"/>
          <p:cNvSpPr/>
          <p:nvPr/>
        </p:nvSpPr>
        <p:spPr>
          <a:xfrm rot="10800000">
            <a:off x="5296736" y="915271"/>
            <a:ext cx="278870" cy="458866"/>
          </a:xfrm>
          <a:prstGeom prst="upArrow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7030A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ru-RU" sz="1600" b="1">
              <a:solidFill>
                <a:srgbClr val="000000"/>
              </a:solidFill>
              <a:latin typeface="Bahnschrift" panose="020B0502040204020203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7" name="Стрелка вверх 26"/>
          <p:cNvSpPr/>
          <p:nvPr/>
        </p:nvSpPr>
        <p:spPr>
          <a:xfrm rot="10800000">
            <a:off x="7136161" y="915271"/>
            <a:ext cx="278870" cy="458866"/>
          </a:xfrm>
          <a:prstGeom prst="upArrow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7030A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ru-RU" sz="1600" b="1">
              <a:solidFill>
                <a:srgbClr val="000000"/>
              </a:solidFill>
              <a:latin typeface="Bahnschrift" panose="020B0502040204020203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8" name="Скругленный прямоугольник 30"/>
          <p:cNvSpPr>
            <a:spLocks noChangeArrowheads="1"/>
          </p:cNvSpPr>
          <p:nvPr/>
        </p:nvSpPr>
        <p:spPr bwMode="auto">
          <a:xfrm>
            <a:off x="860517" y="626235"/>
            <a:ext cx="7311883" cy="432048"/>
          </a:xfrm>
          <a:prstGeom prst="roundRect">
            <a:avLst>
              <a:gd name="adj" fmla="val 16667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7030A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itchFamily="18" charset="0"/>
                <a:cs typeface="Arial" pitchFamily="34" charset="0"/>
              </a:rPr>
              <a:t>Цели организации наблюдений за погодой в партизанских отрядах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Bahnschrift" panose="020B0502040204020203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06936" y="2363729"/>
            <a:ext cx="66341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Bahnschrift" panose="020B0502040204020203" pitchFamily="34" charset="0"/>
              </a:rPr>
              <a:t>«В порядке подготовки к боевым наступательным действиям фронта и задолго до их осуществления мы по указанию генерала А.В. </a:t>
            </a:r>
            <a:r>
              <a:rPr lang="ru-RU" sz="1400" dirty="0" err="1">
                <a:latin typeface="Bahnschrift" panose="020B0502040204020203" pitchFamily="34" charset="0"/>
              </a:rPr>
              <a:t>Гвоздкова</a:t>
            </a:r>
            <a:r>
              <a:rPr lang="ru-RU" sz="1400" dirty="0">
                <a:latin typeface="Bahnschrift" panose="020B0502040204020203" pitchFamily="34" charset="0"/>
              </a:rPr>
              <a:t> и в контакте с Ленинградским штабом Партизанского движения забросили в партизанские отряды гидрометеорологов. Они регулярно производили метеорологические наблюдения, а по отдельным заданиям и гидрологические наблюдения и рекогносцировки, передавали их в закодированном виде по радио в штаб партизанского движения. Оттуда данные немедленно поступали в оперативный отдел штаба фронта, а затем в Москву в Центральный институт прогнозов для включения в всесоюзную гидрометеорологическую сводку</a:t>
            </a:r>
            <a:r>
              <a:rPr lang="ru-RU" sz="1400" dirty="0" smtClean="0">
                <a:latin typeface="Bahnschrift" panose="020B0502040204020203" pitchFamily="34" charset="0"/>
              </a:rPr>
              <a:t>»</a:t>
            </a:r>
          </a:p>
          <a:p>
            <a:pPr algn="r"/>
            <a:r>
              <a:rPr lang="ru-RU" sz="1400" dirty="0" smtClean="0">
                <a:latin typeface="Bahnschrift" panose="020B0502040204020203" pitchFamily="34" charset="0"/>
              </a:rPr>
              <a:t>Начальник гидрометеорологического отделения оперативного отдела штаба Ленинградского фронта Я.Х. Иоселев </a:t>
            </a:r>
            <a:endParaRPr lang="ru-RU" sz="1400" dirty="0">
              <a:latin typeface="Bahnschrift" panose="020B0502040204020203" pitchFamily="34" charset="0"/>
            </a:endParaRPr>
          </a:p>
        </p:txBody>
      </p:sp>
      <p:pic>
        <p:nvPicPr>
          <p:cNvPr id="5122" name="Picture 2" descr="https://www.meteorf.gov.ru/images/9-may/activities-9-may/SZ-ugms-201505150108-chestv-vet-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827" y="2363729"/>
            <a:ext cx="2036918" cy="2611433"/>
          </a:xfrm>
          <a:prstGeom prst="rect">
            <a:avLst/>
          </a:prstGeom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328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lelchitsy.by/wp-content/uploads/2017/01/4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0" b="3784"/>
          <a:stretch/>
        </p:blipFill>
        <p:spPr bwMode="auto">
          <a:xfrm>
            <a:off x="23650" y="-20311"/>
            <a:ext cx="9120350" cy="51659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0" y="482600"/>
            <a:ext cx="9144000" cy="158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8582025" y="7938"/>
            <a:ext cx="527050" cy="4572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Bahnschrift" panose="020B0502040204020203" pitchFamily="34" charset="0"/>
                <a:cs typeface="Times New Roman" pitchFamily="18" charset="0"/>
              </a:rPr>
              <a:t>10</a:t>
            </a:r>
            <a:endParaRPr lang="ru-RU" sz="1200" b="1" dirty="0">
              <a:solidFill>
                <a:schemeClr val="tx1"/>
              </a:solidFill>
              <a:latin typeface="Bahnschrift" panose="020B0502040204020203" pitchFamily="34" charset="0"/>
              <a:cs typeface="Times New Roman" pitchFamily="18" charset="0"/>
            </a:endParaRPr>
          </a:p>
        </p:txBody>
      </p:sp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5" y="20638"/>
            <a:ext cx="403225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467544" y="-20538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Роль Партизанского движения </a:t>
            </a:r>
            <a:r>
              <a:rPr lang="ru-RU" sz="1400" b="1" dirty="0" smtClean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в </a:t>
            </a:r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гидрометеорологическом обеспечении Красной армии </a:t>
            </a:r>
          </a:p>
          <a:p>
            <a:pPr algn="ctr"/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в годы Великой Отечественной войны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4" t="20416" r="5907" b="27784"/>
          <a:stretch/>
        </p:blipFill>
        <p:spPr>
          <a:xfrm>
            <a:off x="4791785" y="2164490"/>
            <a:ext cx="4244711" cy="2855534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92" y="637660"/>
            <a:ext cx="4473651" cy="3086218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sp>
        <p:nvSpPr>
          <p:cNvPr id="9" name="Прямоугольник 1"/>
          <p:cNvSpPr>
            <a:spLocks noChangeArrowheads="1"/>
          </p:cNvSpPr>
          <p:nvPr/>
        </p:nvSpPr>
        <p:spPr bwMode="auto">
          <a:xfrm>
            <a:off x="91807" y="3723878"/>
            <a:ext cx="2805877" cy="725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7925" tIns="38963" rIns="77925" bIns="38963">
            <a:spAutoFit/>
          </a:bodyPr>
          <a:lstStyle/>
          <a:p>
            <a:r>
              <a:rPr lang="ru-RU" sz="1400" b="1" dirty="0" smtClean="0">
                <a:latin typeface="Bahnschrift" panose="020B0502040204020203" pitchFamily="34" charset="0"/>
                <a:cs typeface="Times New Roman" pitchFamily="18" charset="0"/>
              </a:rPr>
              <a:t>Партизан прячет данные наблюдений за погодой </a:t>
            </a:r>
          </a:p>
          <a:p>
            <a:r>
              <a:rPr lang="ru-RU" sz="1400" b="1" dirty="0" smtClean="0">
                <a:latin typeface="Bahnschrift" panose="020B0502040204020203" pitchFamily="34" charset="0"/>
                <a:cs typeface="Times New Roman" pitchFamily="18" charset="0"/>
              </a:rPr>
              <a:t>в тайник</a:t>
            </a:r>
            <a:endParaRPr lang="ru-RU" sz="1400" b="1" dirty="0">
              <a:latin typeface="Bahnschrift" panose="020B0502040204020203" pitchFamily="34" charset="0"/>
              <a:cs typeface="Times New Roman" pitchFamily="18" charset="0"/>
            </a:endParaRPr>
          </a:p>
        </p:txBody>
      </p:sp>
      <p:sp>
        <p:nvSpPr>
          <p:cNvPr id="10" name="Прямоугольник 1"/>
          <p:cNvSpPr>
            <a:spLocks noChangeArrowheads="1"/>
          </p:cNvSpPr>
          <p:nvPr/>
        </p:nvSpPr>
        <p:spPr bwMode="auto">
          <a:xfrm>
            <a:off x="6237152" y="1401928"/>
            <a:ext cx="2805877" cy="725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7925" tIns="38963" rIns="77925" bIns="38963">
            <a:spAutoFit/>
          </a:bodyPr>
          <a:lstStyle/>
          <a:p>
            <a:pPr algn="r"/>
            <a:r>
              <a:rPr lang="ru-RU" sz="1400" b="1" dirty="0" smtClean="0">
                <a:latin typeface="Bahnschrift" panose="020B0502040204020203" pitchFamily="34" charset="0"/>
                <a:cs typeface="Times New Roman" pitchFamily="18" charset="0"/>
              </a:rPr>
              <a:t>Метеонаблюдатель передает данные наблюдений связисту партизанского отряда</a:t>
            </a:r>
            <a:endParaRPr lang="ru-RU" sz="1400" b="1" dirty="0">
              <a:latin typeface="Bahnschrift" panose="020B0502040204020203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02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lelchitsy.by/wp-content/uploads/2017/01/4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0" b="3784"/>
          <a:stretch/>
        </p:blipFill>
        <p:spPr bwMode="auto">
          <a:xfrm>
            <a:off x="23650" y="-20311"/>
            <a:ext cx="9120350" cy="51659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0" y="482600"/>
            <a:ext cx="9144000" cy="158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8582025" y="7938"/>
            <a:ext cx="527050" cy="4572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Bahnschrift" panose="020B0502040204020203" pitchFamily="34" charset="0"/>
                <a:cs typeface="Times New Roman" pitchFamily="18" charset="0"/>
              </a:rPr>
              <a:t>11</a:t>
            </a:r>
            <a:endParaRPr lang="ru-RU" sz="1200" b="1" dirty="0">
              <a:solidFill>
                <a:schemeClr val="tx1"/>
              </a:solidFill>
              <a:latin typeface="Bahnschrift" panose="020B0502040204020203" pitchFamily="34" charset="0"/>
              <a:cs typeface="Times New Roman" pitchFamily="18" charset="0"/>
            </a:endParaRPr>
          </a:p>
        </p:txBody>
      </p:sp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5" y="20638"/>
            <a:ext cx="403225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467544" y="-20538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Роль Партизанского движения </a:t>
            </a:r>
            <a:r>
              <a:rPr lang="ru-RU" sz="1400" b="1" dirty="0" smtClean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в </a:t>
            </a:r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гидрометеорологическом обеспечении Красной армии </a:t>
            </a:r>
          </a:p>
          <a:p>
            <a:pPr algn="ctr"/>
            <a:r>
              <a:rPr lang="ru-RU" sz="1400" b="1" dirty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в годы Великой Отечественной войны</a:t>
            </a:r>
          </a:p>
        </p:txBody>
      </p:sp>
      <p:sp>
        <p:nvSpPr>
          <p:cNvPr id="7" name="Скругленный прямоугольник 30"/>
          <p:cNvSpPr>
            <a:spLocks noChangeArrowheads="1"/>
          </p:cNvSpPr>
          <p:nvPr/>
        </p:nvSpPr>
        <p:spPr bwMode="auto">
          <a:xfrm>
            <a:off x="251520" y="761766"/>
            <a:ext cx="8568952" cy="432048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rgbClr val="92D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80000"/>
              </a:lnSpc>
            </a:pPr>
            <a:r>
              <a:rPr lang="ru-RU" sz="1400" b="1" dirty="0">
                <a:latin typeface="Bahnschrift" panose="020B0502040204020203" pitchFamily="34" charset="0"/>
                <a:cs typeface="Times New Roman" panose="02020603050405020304" pitchFamily="18" charset="0"/>
              </a:rPr>
              <a:t>Краткие выводы по результатам </a:t>
            </a:r>
            <a:r>
              <a:rPr lang="ru-RU" sz="1400" b="1" dirty="0" smtClean="0">
                <a:latin typeface="Bahnschrift" panose="020B0502040204020203" pitchFamily="34" charset="0"/>
                <a:cs typeface="Times New Roman" panose="02020603050405020304" pitchFamily="18" charset="0"/>
              </a:rPr>
              <a:t>рассмотрения участия Партизанского движения в гидрометеорологическом обеспечении Красной армии в годы Великой Отечественной войны</a:t>
            </a:r>
            <a:endParaRPr lang="ru-RU" sz="1400" b="1" dirty="0">
              <a:latin typeface="Bahnschrif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30"/>
          <p:cNvSpPr>
            <a:spLocks noChangeArrowheads="1"/>
          </p:cNvSpPr>
          <p:nvPr/>
        </p:nvSpPr>
        <p:spPr bwMode="auto">
          <a:xfrm>
            <a:off x="263447" y="1419622"/>
            <a:ext cx="8568952" cy="648072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rgbClr val="92D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80000"/>
              </a:lnSpc>
            </a:pPr>
            <a:r>
              <a:rPr lang="ru-RU" sz="1400" dirty="0">
                <a:latin typeface="Bahnschrift" panose="020B0502040204020203" pitchFamily="34" charset="0"/>
                <a:cs typeface="Times New Roman" panose="02020603050405020304" pitchFamily="18" charset="0"/>
              </a:rPr>
              <a:t>Осознание необходимости и первые попытки организации гидрометеорологических наблюдений в тылу противника датированы первыми месяцами войны. Но масштабный и системный характер эта работа приобрела в середине 1943 г.;</a:t>
            </a:r>
          </a:p>
        </p:txBody>
      </p:sp>
      <p:sp>
        <p:nvSpPr>
          <p:cNvPr id="9" name="Скругленный прямоугольник 30"/>
          <p:cNvSpPr>
            <a:spLocks noChangeArrowheads="1"/>
          </p:cNvSpPr>
          <p:nvPr/>
        </p:nvSpPr>
        <p:spPr bwMode="auto">
          <a:xfrm>
            <a:off x="251520" y="2281955"/>
            <a:ext cx="8568952" cy="649835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rgbClr val="92D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80000"/>
              </a:lnSpc>
            </a:pPr>
            <a:r>
              <a:rPr lang="ru-RU" sz="1400" dirty="0">
                <a:latin typeface="Bahnschrift" panose="020B0502040204020203" pitchFamily="34" charset="0"/>
                <a:cs typeface="Times New Roman" panose="02020603050405020304" pitchFamily="18" charset="0"/>
              </a:rPr>
              <a:t>Данные о погоде из-за линии фронта требовались для составления прогнозов по территории СССР, для гидрометеорологического обеспечения сухопутных войск и авиации. Однако, в наибольшей степени от них зависела боевая работа АДД;</a:t>
            </a:r>
          </a:p>
        </p:txBody>
      </p:sp>
      <p:sp>
        <p:nvSpPr>
          <p:cNvPr id="10" name="Скругленный прямоугольник 30"/>
          <p:cNvSpPr>
            <a:spLocks noChangeArrowheads="1"/>
          </p:cNvSpPr>
          <p:nvPr/>
        </p:nvSpPr>
        <p:spPr bwMode="auto">
          <a:xfrm>
            <a:off x="251520" y="3155112"/>
            <a:ext cx="8568952" cy="640774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rgbClr val="92D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80000"/>
              </a:lnSpc>
            </a:pPr>
            <a:r>
              <a:rPr lang="ru-RU" sz="1400" dirty="0">
                <a:latin typeface="Bahnschrift" panose="020B0502040204020203" pitchFamily="34" charset="0"/>
                <a:cs typeface="Times New Roman" panose="02020603050405020304" pitchFamily="18" charset="0"/>
              </a:rPr>
              <a:t>В партизанских отрядах было организовано более 100 пунктов наблюдения за погодой. Благодаря отлаженной системе связи, данные наблюдений от партизан оперативно передавались потребителям на территории СССР, включались во всесоюзную сводку;</a:t>
            </a:r>
          </a:p>
        </p:txBody>
      </p:sp>
      <p:sp>
        <p:nvSpPr>
          <p:cNvPr id="11" name="Скругленный прямоугольник 30"/>
          <p:cNvSpPr>
            <a:spLocks noChangeArrowheads="1"/>
          </p:cNvSpPr>
          <p:nvPr/>
        </p:nvSpPr>
        <p:spPr bwMode="auto">
          <a:xfrm>
            <a:off x="251520" y="4011910"/>
            <a:ext cx="8568952" cy="657856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rgbClr val="92D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80000"/>
              </a:lnSpc>
            </a:pPr>
            <a:r>
              <a:rPr lang="ru-RU" sz="1400" dirty="0" smtClean="0">
                <a:latin typeface="Bahnschrift" panose="020B0502040204020203" pitchFamily="34" charset="0"/>
                <a:cs typeface="Times New Roman" panose="02020603050405020304" pitchFamily="18" charset="0"/>
              </a:rPr>
              <a:t>Наблюдения </a:t>
            </a:r>
            <a:r>
              <a:rPr lang="ru-RU" sz="1400" dirty="0">
                <a:latin typeface="Bahnschrift" panose="020B0502040204020203" pitchFamily="34" charset="0"/>
                <a:cs typeface="Times New Roman" panose="02020603050405020304" pitchFamily="18" charset="0"/>
              </a:rPr>
              <a:t>за погодой, организованные в партизанских отрядах, сыграли важную роль в гидрометеорологическом обеспечении Красной армии, а, следовательно, в приближении Победы в Великой Отечественной войне.</a:t>
            </a:r>
          </a:p>
        </p:txBody>
      </p:sp>
      <p:grpSp>
        <p:nvGrpSpPr>
          <p:cNvPr id="16" name="Группа 40"/>
          <p:cNvGrpSpPr/>
          <p:nvPr/>
        </p:nvGrpSpPr>
        <p:grpSpPr>
          <a:xfrm>
            <a:off x="47625" y="1581451"/>
            <a:ext cx="288280" cy="307777"/>
            <a:chOff x="252835" y="1053427"/>
            <a:chExt cx="360040" cy="494296"/>
          </a:xfrm>
        </p:grpSpPr>
        <p:sp>
          <p:nvSpPr>
            <p:cNvPr id="17" name="Овал 16"/>
            <p:cNvSpPr/>
            <p:nvPr/>
          </p:nvSpPr>
          <p:spPr>
            <a:xfrm>
              <a:off x="252835" y="1079795"/>
              <a:ext cx="327595" cy="43646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252835" y="1053427"/>
              <a:ext cx="360040" cy="4942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chemeClr val="bg1"/>
                  </a:solidFill>
                  <a:latin typeface="Bahnschrift" panose="020B0502040204020203" pitchFamily="34" charset="0"/>
                  <a:cs typeface="Arial" pitchFamily="34" charset="0"/>
                </a:rPr>
                <a:t>1</a:t>
              </a:r>
              <a:endParaRPr lang="ru-RU" sz="1400" b="1" dirty="0">
                <a:solidFill>
                  <a:schemeClr val="bg1"/>
                </a:solidFill>
                <a:latin typeface="Bahnschrift" panose="020B0502040204020203" pitchFamily="34" charset="0"/>
              </a:endParaRPr>
            </a:p>
          </p:txBody>
        </p:sp>
      </p:grpSp>
      <p:grpSp>
        <p:nvGrpSpPr>
          <p:cNvPr id="32" name="Группа 40"/>
          <p:cNvGrpSpPr/>
          <p:nvPr/>
        </p:nvGrpSpPr>
        <p:grpSpPr>
          <a:xfrm>
            <a:off x="50602" y="2452983"/>
            <a:ext cx="288280" cy="307777"/>
            <a:chOff x="252835" y="1053427"/>
            <a:chExt cx="360040" cy="494296"/>
          </a:xfrm>
        </p:grpSpPr>
        <p:sp>
          <p:nvSpPr>
            <p:cNvPr id="33" name="Овал 32"/>
            <p:cNvSpPr/>
            <p:nvPr/>
          </p:nvSpPr>
          <p:spPr>
            <a:xfrm>
              <a:off x="252835" y="1079795"/>
              <a:ext cx="327595" cy="43646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252835" y="1053427"/>
              <a:ext cx="360040" cy="4942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  <a:latin typeface="Bahnschrift" panose="020B0502040204020203" pitchFamily="34" charset="0"/>
                  <a:cs typeface="Arial" pitchFamily="34" charset="0"/>
                </a:rPr>
                <a:t>2</a:t>
              </a:r>
              <a:endParaRPr lang="ru-RU" sz="1400" b="1" dirty="0">
                <a:solidFill>
                  <a:schemeClr val="bg1"/>
                </a:solidFill>
                <a:latin typeface="Bahnschrift" panose="020B0502040204020203" pitchFamily="34" charset="0"/>
              </a:endParaRPr>
            </a:p>
          </p:txBody>
        </p:sp>
      </p:grpSp>
      <p:grpSp>
        <p:nvGrpSpPr>
          <p:cNvPr id="35" name="Группа 40"/>
          <p:cNvGrpSpPr/>
          <p:nvPr/>
        </p:nvGrpSpPr>
        <p:grpSpPr>
          <a:xfrm>
            <a:off x="47625" y="3323734"/>
            <a:ext cx="288280" cy="307777"/>
            <a:chOff x="252835" y="1053427"/>
            <a:chExt cx="360040" cy="494296"/>
          </a:xfrm>
        </p:grpSpPr>
        <p:sp>
          <p:nvSpPr>
            <p:cNvPr id="36" name="Овал 35"/>
            <p:cNvSpPr/>
            <p:nvPr/>
          </p:nvSpPr>
          <p:spPr>
            <a:xfrm>
              <a:off x="252835" y="1079795"/>
              <a:ext cx="327595" cy="43646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52835" y="1053427"/>
              <a:ext cx="360040" cy="4942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chemeClr val="bg1"/>
                  </a:solidFill>
                  <a:latin typeface="Bahnschrift" panose="020B0502040204020203" pitchFamily="34" charset="0"/>
                </a:rPr>
                <a:t>3</a:t>
              </a:r>
              <a:endParaRPr lang="ru-RU" sz="1400" b="1" dirty="0">
                <a:solidFill>
                  <a:schemeClr val="bg1"/>
                </a:solidFill>
                <a:latin typeface="Bahnschrift" panose="020B0502040204020203" pitchFamily="34" charset="0"/>
              </a:endParaRPr>
            </a:p>
          </p:txBody>
        </p:sp>
      </p:grpSp>
      <p:grpSp>
        <p:nvGrpSpPr>
          <p:cNvPr id="38" name="Группа 40"/>
          <p:cNvGrpSpPr/>
          <p:nvPr/>
        </p:nvGrpSpPr>
        <p:grpSpPr>
          <a:xfrm>
            <a:off x="47625" y="4186949"/>
            <a:ext cx="288280" cy="307777"/>
            <a:chOff x="252835" y="1053427"/>
            <a:chExt cx="360040" cy="494296"/>
          </a:xfrm>
        </p:grpSpPr>
        <p:sp>
          <p:nvSpPr>
            <p:cNvPr id="39" name="Овал 38"/>
            <p:cNvSpPr/>
            <p:nvPr/>
          </p:nvSpPr>
          <p:spPr>
            <a:xfrm>
              <a:off x="252835" y="1079795"/>
              <a:ext cx="327595" cy="43646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252835" y="1053427"/>
              <a:ext cx="360040" cy="4942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chemeClr val="bg1"/>
                  </a:solidFill>
                  <a:latin typeface="Bahnschrift" panose="020B0502040204020203" pitchFamily="34" charset="0"/>
                </a:rPr>
                <a:t>4</a:t>
              </a:r>
              <a:endParaRPr lang="ru-RU" sz="1400" b="1" dirty="0">
                <a:solidFill>
                  <a:schemeClr val="bg1"/>
                </a:solidFill>
                <a:latin typeface="Bahnschrift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850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ttps://www.lelchitsy.by/wp-content/uploads/2017/01/4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0" b="3784"/>
          <a:stretch/>
        </p:blipFill>
        <p:spPr bwMode="auto">
          <a:xfrm>
            <a:off x="23650" y="-20311"/>
            <a:ext cx="9120350" cy="51659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" name="TextBox 8"/>
          <p:cNvSpPr txBox="1">
            <a:spLocks noChangeArrowheads="1"/>
          </p:cNvSpPr>
          <p:nvPr/>
        </p:nvSpPr>
        <p:spPr bwMode="auto">
          <a:xfrm>
            <a:off x="1547813" y="87313"/>
            <a:ext cx="620395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925" tIns="38963" rIns="77925" bIns="38963">
            <a:spAutoFit/>
          </a:bodyPr>
          <a:lstStyle/>
          <a:p>
            <a:pPr algn="ctr" eaLnBrk="1" hangingPunct="1"/>
            <a:r>
              <a:rPr lang="ru-RU" altLang="ru-RU" sz="1400" b="1" dirty="0">
                <a:latin typeface="Bahnschrift" panose="020B0502040204020203" pitchFamily="34" charset="0"/>
                <a:cs typeface="Times New Roman" pitchFamily="18" charset="0"/>
              </a:rPr>
              <a:t>ВОЕННАЯ АКАДЕМИЯ ГЕНЕРАЛЬНОГО ШТАБА</a:t>
            </a:r>
            <a:endParaRPr lang="en-US" altLang="ru-RU" sz="1400" b="1" dirty="0">
              <a:latin typeface="Bahnschrift" panose="020B0502040204020203" pitchFamily="34" charset="0"/>
              <a:cs typeface="Times New Roman" pitchFamily="18" charset="0"/>
            </a:endParaRPr>
          </a:p>
          <a:p>
            <a:pPr algn="ctr" eaLnBrk="1" hangingPunct="1"/>
            <a:r>
              <a:rPr lang="ru-RU" altLang="ru-RU" sz="1400" b="1" dirty="0">
                <a:latin typeface="Bahnschrift" panose="020B0502040204020203" pitchFamily="34" charset="0"/>
                <a:cs typeface="Times New Roman" pitchFamily="18" charset="0"/>
              </a:rPr>
              <a:t>ВООРУЖЕННЫХ СИЛ РОССИЙСКОЙ ФЕДЕРАЦИИ</a:t>
            </a:r>
          </a:p>
          <a:p>
            <a:pPr algn="ctr" eaLnBrk="1" hangingPunct="1"/>
            <a:r>
              <a:rPr lang="ru-RU" sz="1400" dirty="0">
                <a:latin typeface="Bahnschrift" panose="020B0502040204020203" pitchFamily="34" charset="0"/>
                <a:cs typeface="Times New Roman" pitchFamily="18" charset="0"/>
              </a:rPr>
              <a:t>Научно-исследовательский институт </a:t>
            </a:r>
            <a:r>
              <a:rPr lang="ru-RU" sz="1400" dirty="0" smtClean="0">
                <a:latin typeface="Bahnschrift" panose="020B0502040204020203" pitchFamily="34" charset="0"/>
                <a:cs typeface="Times New Roman" pitchFamily="18" charset="0"/>
              </a:rPr>
              <a:t>военной истории</a:t>
            </a:r>
            <a:endParaRPr lang="ru-RU" altLang="ru-RU" sz="1400" b="1" dirty="0">
              <a:latin typeface="Bahnschrift" panose="020B0502040204020203" pitchFamily="34" charset="0"/>
              <a:cs typeface="Times New Roman" pitchFamily="18" charset="0"/>
            </a:endParaRPr>
          </a:p>
        </p:txBody>
      </p:sp>
      <p:grpSp>
        <p:nvGrpSpPr>
          <p:cNvPr id="2" name="Группа 12"/>
          <p:cNvGrpSpPr>
            <a:grpSpLocks/>
          </p:cNvGrpSpPr>
          <p:nvPr/>
        </p:nvGrpSpPr>
        <p:grpSpPr bwMode="auto">
          <a:xfrm>
            <a:off x="3492500" y="771525"/>
            <a:ext cx="2159000" cy="647700"/>
            <a:chOff x="3518116" y="670814"/>
            <a:chExt cx="2048123" cy="736862"/>
          </a:xfrm>
        </p:grpSpPr>
        <p:pic>
          <p:nvPicPr>
            <p:cNvPr id="10" name="Picture 4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5F8F9"/>
                </a:clrFrom>
                <a:clrTo>
                  <a:srgbClr val="F5F8F9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914544" y="670814"/>
              <a:ext cx="1651695" cy="736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glow rad="101600">
                <a:schemeClr val="bg1">
                  <a:alpha val="60000"/>
                </a:schemeClr>
              </a:glow>
            </a:effectLst>
          </p:spPr>
        </p:pic>
        <p:pic>
          <p:nvPicPr>
            <p:cNvPr id="11" name="Picture 5" descr="KMO_140114_00027_1_t210_220246ит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5F8F9"/>
                </a:clrFrom>
                <a:clrTo>
                  <a:srgbClr val="F5F8F9">
                    <a:alpha val="0"/>
                  </a:srgbClr>
                </a:clrTo>
              </a:clrChange>
            </a:blip>
            <a:srcRect l="30667" t="48810" r="30980" b="11665"/>
            <a:stretch>
              <a:fillRect/>
            </a:stretch>
          </p:blipFill>
          <p:spPr bwMode="auto">
            <a:xfrm>
              <a:off x="3518116" y="761980"/>
              <a:ext cx="577625" cy="595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glow rad="101600">
                <a:schemeClr val="bg1">
                  <a:alpha val="60000"/>
                </a:schemeClr>
              </a:glow>
            </a:effectLst>
          </p:spPr>
        </p:pic>
      </p:grpSp>
      <p:sp>
        <p:nvSpPr>
          <p:cNvPr id="2052" name="TextBox 13"/>
          <p:cNvSpPr txBox="1">
            <a:spLocks noChangeArrowheads="1"/>
          </p:cNvSpPr>
          <p:nvPr/>
        </p:nvSpPr>
        <p:spPr bwMode="auto">
          <a:xfrm>
            <a:off x="0" y="4694238"/>
            <a:ext cx="91440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925" tIns="38963" rIns="77925" bIns="38963">
            <a:spAutoFit/>
          </a:bodyPr>
          <a:lstStyle/>
          <a:p>
            <a:pPr algn="ctr" eaLnBrk="1" hangingPunct="1"/>
            <a:r>
              <a:rPr lang="ru-RU" altLang="ru-RU" sz="1400" b="1" dirty="0" smtClean="0">
                <a:latin typeface="Bahnschrift" panose="020B0502040204020203" pitchFamily="34" charset="0"/>
                <a:cs typeface="Times New Roman" pitchFamily="18" charset="0"/>
              </a:rPr>
              <a:t>Брянск 2022</a:t>
            </a:r>
            <a:endParaRPr lang="ru-RU" altLang="ru-RU" sz="1200" b="1" dirty="0">
              <a:latin typeface="Bahnschrift" panose="020B0502040204020203" pitchFamily="34" charset="0"/>
              <a:cs typeface="Times New Roman" pitchFamily="18" charset="0"/>
            </a:endParaRPr>
          </a:p>
        </p:txBody>
      </p:sp>
      <p:pic>
        <p:nvPicPr>
          <p:cNvPr id="2055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088" y="1058863"/>
            <a:ext cx="973137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19975" y="1103313"/>
            <a:ext cx="1039813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8" name="Прямоугольник 1"/>
          <p:cNvSpPr>
            <a:spLocks noChangeArrowheads="1"/>
          </p:cNvSpPr>
          <p:nvPr/>
        </p:nvSpPr>
        <p:spPr bwMode="auto">
          <a:xfrm>
            <a:off x="0" y="4150408"/>
            <a:ext cx="9144000" cy="50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7925" tIns="38963" rIns="77925" bIns="38963">
            <a:spAutoFit/>
          </a:bodyPr>
          <a:lstStyle/>
          <a:p>
            <a:pPr algn="ctr"/>
            <a:r>
              <a:rPr lang="ru-RU" sz="1400" b="1" dirty="0" smtClean="0">
                <a:latin typeface="Bahnschrift" panose="020B0502040204020203" pitchFamily="34" charset="0"/>
                <a:cs typeface="Times New Roman" pitchFamily="18" charset="0"/>
              </a:rPr>
              <a:t>Доктор исторических наук, </a:t>
            </a:r>
          </a:p>
          <a:p>
            <a:pPr algn="ctr"/>
            <a:r>
              <a:rPr lang="ru-RU" sz="1400" b="1" dirty="0" smtClean="0">
                <a:latin typeface="Bahnschrift" panose="020B0502040204020203" pitchFamily="34" charset="0"/>
                <a:cs typeface="Times New Roman" pitchFamily="18" charset="0"/>
              </a:rPr>
              <a:t>ПРЯМИЦЫН Владимир Николаевич</a:t>
            </a:r>
            <a:endParaRPr lang="ru-RU" sz="1400" b="1" dirty="0">
              <a:latin typeface="Bahnschrift" panose="020B0502040204020203" pitchFamily="34" charset="0"/>
              <a:cs typeface="Times New Roman" pitchFamily="18" charset="0"/>
            </a:endParaRPr>
          </a:p>
        </p:txBody>
      </p:sp>
      <p:sp>
        <p:nvSpPr>
          <p:cNvPr id="12" name="Прямоугольник 1"/>
          <p:cNvSpPr>
            <a:spLocks noChangeArrowheads="1"/>
          </p:cNvSpPr>
          <p:nvPr/>
        </p:nvSpPr>
        <p:spPr bwMode="auto">
          <a:xfrm>
            <a:off x="-17463" y="2139950"/>
            <a:ext cx="916146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Bahnschrift" panose="020B0502040204020203" pitchFamily="34" charset="0"/>
                <a:cs typeface="Times New Roman" pitchFamily="18" charset="0"/>
              </a:rPr>
              <a:t>Благодарю за внимание!</a:t>
            </a:r>
            <a:endParaRPr lang="ru-RU" sz="2000" b="1" dirty="0">
              <a:solidFill>
                <a:srgbClr val="C00000"/>
              </a:solidFill>
              <a:latin typeface="Bahnschrift" panose="020B0502040204020203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84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8502</TotalTime>
  <Words>908</Words>
  <Application>Microsoft Office PowerPoint</Application>
  <PresentationFormat>Экран (16:9)</PresentationFormat>
  <Paragraphs>120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Bahnschrift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meteo</dc:creator>
  <cp:lastModifiedBy>Владимир</cp:lastModifiedBy>
  <cp:revision>566</cp:revision>
  <dcterms:created xsi:type="dcterms:W3CDTF">2021-02-06T18:29:44Z</dcterms:created>
  <dcterms:modified xsi:type="dcterms:W3CDTF">2025-04-22T13:33:25Z</dcterms:modified>
</cp:coreProperties>
</file>